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34"/>
  </p:notesMasterIdLst>
  <p:sldIdLst>
    <p:sldId id="256" r:id="rId3"/>
    <p:sldId id="257" r:id="rId4"/>
    <p:sldId id="258" r:id="rId5"/>
    <p:sldId id="259" r:id="rId6"/>
    <p:sldId id="337" r:id="rId7"/>
    <p:sldId id="363" r:id="rId8"/>
    <p:sldId id="354" r:id="rId9"/>
    <p:sldId id="364" r:id="rId10"/>
    <p:sldId id="356" r:id="rId11"/>
    <p:sldId id="357" r:id="rId12"/>
    <p:sldId id="366" r:id="rId13"/>
    <p:sldId id="359" r:id="rId14"/>
    <p:sldId id="358" r:id="rId15"/>
    <p:sldId id="360" r:id="rId16"/>
    <p:sldId id="264" r:id="rId17"/>
    <p:sldId id="265" r:id="rId18"/>
    <p:sldId id="338" r:id="rId19"/>
    <p:sldId id="339" r:id="rId20"/>
    <p:sldId id="340" r:id="rId21"/>
    <p:sldId id="341" r:id="rId22"/>
    <p:sldId id="342" r:id="rId23"/>
    <p:sldId id="343" r:id="rId24"/>
    <p:sldId id="344" r:id="rId25"/>
    <p:sldId id="345" r:id="rId26"/>
    <p:sldId id="346" r:id="rId27"/>
    <p:sldId id="347" r:id="rId28"/>
    <p:sldId id="271" r:id="rId29"/>
    <p:sldId id="266" r:id="rId30"/>
    <p:sldId id="348" r:id="rId31"/>
    <p:sldId id="349" r:id="rId32"/>
    <p:sldId id="365"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Comic Sans MS" panose="030F0702030302020204" pitchFamily="66" charset="0"/>
      <p:regular r:id="rId39"/>
      <p:bold r:id="rId40"/>
      <p:italic r:id="rId41"/>
      <p:boldItalic r:id="rId42"/>
    </p:embeddedFont>
    <p:embeddedFont>
      <p:font typeface="Poppins" panose="020B0604020202020204" charset="0"/>
      <p:regular r:id="rId43"/>
      <p:bold r:id="rId44"/>
      <p:italic r:id="rId45"/>
      <p:boldItalic r:id="rId46"/>
    </p:embeddedFont>
    <p:embeddedFont>
      <p:font typeface="Source Sans Pro" panose="020B0503030403020204" pitchFamily="34"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0" roundtripDataSignature="AMtx7mhTXryCM6yWzAT2k/yYPT4fZblho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81" d="100"/>
          <a:sy n="81" d="100"/>
        </p:scale>
        <p:origin x="74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104"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10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100"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12153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194ee596e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1194ee596e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134" name="Google Shape;134;g21194ee596e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13656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38413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28742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34453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69102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8609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197e7cf6e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35" name="Google Shape;235;g21197e7cf6e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1671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53525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20431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16386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7458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144" name="Google Shape;1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616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8823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11027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06850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65825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95426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75604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3198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404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168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155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3075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45369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0576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194ee596e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1194ee596e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66" name="Google Shape;166;g21194ee596e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299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671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55037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738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90782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144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g21194ee596e_0_119"/>
          <p:cNvSpPr txBox="1">
            <a:spLocks noGrp="1"/>
          </p:cNvSpPr>
          <p:nvPr>
            <p:ph type="title"/>
          </p:nvPr>
        </p:nvSpPr>
        <p:spPr>
          <a:xfrm>
            <a:off x="345622" y="365125"/>
            <a:ext cx="11500800" cy="430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 name="Google Shape;15;g21194ee596e_0_1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16" name="Google Shape;16;g21194ee596e_0_119"/>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 name="Google Shape;17;g21194ee596e_0_119"/>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18" name="Google Shape;18;g21194ee596e_0_119"/>
          <p:cNvSpPr txBox="1"/>
          <p:nvPr/>
        </p:nvSpPr>
        <p:spPr>
          <a:xfrm>
            <a:off x="5060460" y="6306200"/>
            <a:ext cx="20712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19" name="Google Shape;19;g21194ee596e_0_119"/>
          <p:cNvPicPr preferRelativeResize="0"/>
          <p:nvPr/>
        </p:nvPicPr>
        <p:blipFill rotWithShape="1">
          <a:blip r:embed="rId3">
            <a:alphaModFix/>
          </a:blip>
          <a:srcRect/>
          <a:stretch/>
        </p:blipFill>
        <p:spPr>
          <a:xfrm>
            <a:off x="6453174" y="602584"/>
            <a:ext cx="5619082" cy="56528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8" name="Google Shape;108;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9" name="Google Shape;10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3"/>
          <p:cNvSpPr>
            <a:spLocks noGrp="1"/>
          </p:cNvSpPr>
          <p:nvPr>
            <p:ph type="pic" idx="2"/>
          </p:nvPr>
        </p:nvSpPr>
        <p:spPr>
          <a:xfrm>
            <a:off x="5183188" y="987425"/>
            <a:ext cx="6172200" cy="4873625"/>
          </a:xfrm>
          <a:prstGeom prst="rect">
            <a:avLst/>
          </a:prstGeom>
          <a:noFill/>
          <a:ln>
            <a:noFill/>
          </a:ln>
        </p:spPr>
      </p:sp>
      <p:sp>
        <p:nvSpPr>
          <p:cNvPr id="115" name="Google Shape;115;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g21194ee596e_0_14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g21194ee596e_0_148"/>
          <p:cNvSpPr>
            <a:spLocks noGrp="1"/>
          </p:cNvSpPr>
          <p:nvPr>
            <p:ph type="pic" idx="2"/>
          </p:nvPr>
        </p:nvSpPr>
        <p:spPr>
          <a:xfrm>
            <a:off x="5183188" y="987425"/>
            <a:ext cx="6172200" cy="4873500"/>
          </a:xfrm>
          <a:prstGeom prst="rect">
            <a:avLst/>
          </a:prstGeom>
          <a:noFill/>
          <a:ln>
            <a:noFill/>
          </a:ln>
        </p:spPr>
      </p:sp>
      <p:sp>
        <p:nvSpPr>
          <p:cNvPr id="52" name="Google Shape;52;g21194ee596e_0_148"/>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 name="Google Shape;53;g21194ee596e_0_1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g21194ee596e_0_1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g21194ee596e_0_14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g21194ee596e_0_1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g21194ee596e_0_15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g21194ee596e_0_1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g21194ee596e_0_1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g21194ee596e_0_155"/>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g21194ee596e_0_161"/>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g21194ee596e_0_161"/>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g21194ee596e_0_1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g21194ee596e_0_1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g21194ee596e_0_161"/>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g215a699482b_6_10"/>
          <p:cNvSpPr txBox="1">
            <a:spLocks noGrp="1"/>
          </p:cNvSpPr>
          <p:nvPr>
            <p:ph type="title"/>
          </p:nvPr>
        </p:nvSpPr>
        <p:spPr>
          <a:xfrm>
            <a:off x="415600" y="593367"/>
            <a:ext cx="11360800" cy="763600"/>
          </a:xfrm>
          <a:prstGeom prst="rect">
            <a:avLst/>
          </a:prstGeom>
        </p:spPr>
        <p:txBody>
          <a:bodyPr spcFirstLastPara="1" wrap="square" lIns="121900" tIns="121900" rIns="121900" bIns="121900" anchor="ctr" anchorCtr="0">
            <a:noAutofit/>
          </a:bodyPr>
          <a:lstStyle>
            <a:lvl1pPr lvl="0">
              <a:spcBef>
                <a:spcPts val="0"/>
              </a:spcBef>
              <a:spcAft>
                <a:spcPts val="0"/>
              </a:spcAft>
              <a:buSzPts val="1900"/>
              <a:buNone/>
              <a:defRPr sz="1900"/>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a:endParaRPr/>
          </a:p>
        </p:txBody>
      </p:sp>
      <p:sp>
        <p:nvSpPr>
          <p:cNvPr id="70" name="Google Shape;70;g215a699482b_6_1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lvl1pPr marL="457200" lvl="0" indent="-349250">
              <a:spcBef>
                <a:spcPts val="1000"/>
              </a:spcBef>
              <a:spcAft>
                <a:spcPts val="0"/>
              </a:spcAft>
              <a:buSzPts val="1900"/>
              <a:buChar char="•"/>
              <a:defRPr sz="1900"/>
            </a:lvl1pPr>
            <a:lvl2pPr marL="914400" lvl="1" indent="-349250">
              <a:spcBef>
                <a:spcPts val="500"/>
              </a:spcBef>
              <a:spcAft>
                <a:spcPts val="0"/>
              </a:spcAft>
              <a:buSzPts val="1900"/>
              <a:buChar char="•"/>
              <a:defRPr sz="1900"/>
            </a:lvl2pPr>
            <a:lvl3pPr marL="1371600" lvl="2" indent="-349250">
              <a:spcBef>
                <a:spcPts val="500"/>
              </a:spcBef>
              <a:spcAft>
                <a:spcPts val="0"/>
              </a:spcAft>
              <a:buSzPts val="1900"/>
              <a:buChar char="•"/>
              <a:defRPr sz="1900"/>
            </a:lvl3pPr>
            <a:lvl4pPr marL="1828800" lvl="3" indent="-349250">
              <a:spcBef>
                <a:spcPts val="500"/>
              </a:spcBef>
              <a:spcAft>
                <a:spcPts val="0"/>
              </a:spcAft>
              <a:buSzPts val="1900"/>
              <a:buChar char="•"/>
              <a:defRPr sz="1900"/>
            </a:lvl4pPr>
            <a:lvl5pPr marL="2286000" lvl="4" indent="-349250">
              <a:spcBef>
                <a:spcPts val="500"/>
              </a:spcBef>
              <a:spcAft>
                <a:spcPts val="0"/>
              </a:spcAft>
              <a:buSzPts val="1900"/>
              <a:buChar char="•"/>
              <a:defRPr sz="1900"/>
            </a:lvl5pPr>
            <a:lvl6pPr marL="2743200" lvl="5" indent="-349250">
              <a:spcBef>
                <a:spcPts val="500"/>
              </a:spcBef>
              <a:spcAft>
                <a:spcPts val="0"/>
              </a:spcAft>
              <a:buSzPts val="1900"/>
              <a:buChar char="•"/>
              <a:defRPr sz="1900"/>
            </a:lvl6pPr>
            <a:lvl7pPr marL="3200400" lvl="6" indent="-349250">
              <a:spcBef>
                <a:spcPts val="500"/>
              </a:spcBef>
              <a:spcAft>
                <a:spcPts val="0"/>
              </a:spcAft>
              <a:buSzPts val="1900"/>
              <a:buChar char="•"/>
              <a:defRPr sz="1900"/>
            </a:lvl7pPr>
            <a:lvl8pPr marL="3657600" lvl="7" indent="-349250">
              <a:spcBef>
                <a:spcPts val="500"/>
              </a:spcBef>
              <a:spcAft>
                <a:spcPts val="0"/>
              </a:spcAft>
              <a:buSzPts val="1900"/>
              <a:buChar char="•"/>
              <a:defRPr sz="1900"/>
            </a:lvl8pPr>
            <a:lvl9pPr marL="4114800" lvl="8" indent="-349250">
              <a:spcBef>
                <a:spcPts val="500"/>
              </a:spcBef>
              <a:spcAft>
                <a:spcPts val="0"/>
              </a:spcAft>
              <a:buSzPts val="1900"/>
              <a:buChar char="•"/>
              <a:defRPr sz="1900"/>
            </a:lvl9pPr>
          </a:lstStyle>
          <a:p>
            <a:endParaRPr/>
          </a:p>
        </p:txBody>
      </p:sp>
      <p:sp>
        <p:nvSpPr>
          <p:cNvPr id="71" name="Google Shape;71;g215a699482b_6_10"/>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45622" y="365125"/>
            <a:ext cx="11500757" cy="43088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79" name="Google Shape;79;p19"/>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0" name="Google Shape;80;p19"/>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81" name="Google Shape;81;p19"/>
          <p:cNvSpPr txBox="1"/>
          <p:nvPr/>
        </p:nvSpPr>
        <p:spPr>
          <a:xfrm>
            <a:off x="5060460" y="6306200"/>
            <a:ext cx="207108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82" name="Google Shape;82;p19"/>
          <p:cNvPicPr preferRelativeResize="0"/>
          <p:nvPr/>
        </p:nvPicPr>
        <p:blipFill rotWithShape="1">
          <a:blip r:embed="rId3">
            <a:alphaModFix/>
          </a:blip>
          <a:srcRect/>
          <a:stretch/>
        </p:blipFill>
        <p:spPr>
          <a:xfrm>
            <a:off x="6453174" y="602584"/>
            <a:ext cx="5619083" cy="565283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3"/>
        <p:cNvGrpSpPr/>
        <p:nvPr/>
      </p:nvGrpSpPr>
      <p:grpSpPr>
        <a:xfrm>
          <a:off x="0" y="0"/>
          <a:ext cx="0" cy="0"/>
          <a:chOff x="0" y="0"/>
          <a:chExt cx="0" cy="0"/>
        </a:xfrm>
      </p:grpSpPr>
      <p:pic>
        <p:nvPicPr>
          <p:cNvPr id="84" name="Google Shape;84;p18" descr="A picture containing indoor, keyboard, close&#10;&#10;Description automatically generated"/>
          <p:cNvPicPr preferRelativeResize="0"/>
          <p:nvPr/>
        </p:nvPicPr>
        <p:blipFill rotWithShape="1">
          <a:blip r:embed="rId2">
            <a:alphaModFix/>
          </a:blip>
          <a:srcRect l="9937" r="9938"/>
          <a:stretch/>
        </p:blipFill>
        <p:spPr>
          <a:xfrm>
            <a:off x="0" y="0"/>
            <a:ext cx="12192000" cy="6858000"/>
          </a:xfrm>
          <a:prstGeom prst="rect">
            <a:avLst/>
          </a:prstGeom>
          <a:noFill/>
          <a:ln>
            <a:noFill/>
          </a:ln>
        </p:spPr>
      </p:pic>
      <p:sp>
        <p:nvSpPr>
          <p:cNvPr id="85" name="Google Shape;85;p18"/>
          <p:cNvSpPr/>
          <p:nvPr/>
        </p:nvSpPr>
        <p:spPr>
          <a:xfrm>
            <a:off x="0" y="0"/>
            <a:ext cx="12192000" cy="6858000"/>
          </a:xfrm>
          <a:prstGeom prst="rect">
            <a:avLst/>
          </a:prstGeom>
          <a:solidFill>
            <a:schemeClr val="dk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6" name="Google Shape;86;p18"/>
          <p:cNvSpPr txBox="1">
            <a:spLocks noGrp="1"/>
          </p:cNvSpPr>
          <p:nvPr>
            <p:ph type="ctrTitle"/>
          </p:nvPr>
        </p:nvSpPr>
        <p:spPr>
          <a:xfrm>
            <a:off x="1524000" y="2771299"/>
            <a:ext cx="9144000" cy="738664"/>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dk1"/>
              </a:buClr>
              <a:buSzPts val="6000"/>
              <a:buFont typeface="Arial"/>
              <a:buNone/>
              <a:defRPr sz="4800" b="1">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8"/>
          <p:cNvSpPr txBox="1">
            <a:spLocks noGrp="1"/>
          </p:cNvSpPr>
          <p:nvPr>
            <p:ph type="subTitle" idx="1"/>
          </p:nvPr>
        </p:nvSpPr>
        <p:spPr>
          <a:xfrm>
            <a:off x="1524000" y="3602038"/>
            <a:ext cx="9144000" cy="369332"/>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Clr>
                <a:schemeClr val="dk1"/>
              </a:buClr>
              <a:buSzPts val="2400"/>
              <a:buNone/>
              <a:defRPr sz="2400">
                <a:solidFill>
                  <a:schemeClr val="lt1"/>
                </a:solidFill>
                <a:latin typeface="Poppins"/>
                <a:ea typeface="Poppins"/>
                <a:cs typeface="Poppins"/>
                <a:sym typeface="Poppi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8" name="Google Shape;88;p18"/>
          <p:cNvSpPr txBox="1">
            <a:spLocks noGrp="1"/>
          </p:cNvSpPr>
          <p:nvPr>
            <p:ph type="sldNum" idx="12"/>
          </p:nvPr>
        </p:nvSpPr>
        <p:spPr>
          <a:xfrm>
            <a:off x="483228" y="6446579"/>
            <a:ext cx="709943" cy="184666"/>
          </a:xfrm>
          <a:prstGeom prst="rect">
            <a:avLst/>
          </a:prstGeom>
          <a:noFill/>
          <a:ln>
            <a:noFill/>
          </a:ln>
        </p:spPr>
        <p:txBody>
          <a:bodyPr spcFirstLastPara="1" wrap="square" lIns="0" tIns="0" rIns="0" bIns="0" anchor="ctr" anchorCtr="0">
            <a:sp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89" name="Google Shape;89;p18" descr="Icon&#10;&#10;Description automatically generated with medium confidence"/>
          <p:cNvPicPr preferRelativeResize="0"/>
          <p:nvPr/>
        </p:nvPicPr>
        <p:blipFill rotWithShape="1">
          <a:blip r:embed="rId3">
            <a:alphaModFix/>
          </a:blip>
          <a:srcRect/>
          <a:stretch/>
        </p:blipFill>
        <p:spPr>
          <a:xfrm>
            <a:off x="5191708" y="533248"/>
            <a:ext cx="1808585" cy="3643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09297"/>
              </a:buClr>
              <a:buSzPts val="2400"/>
              <a:buNone/>
              <a:defRPr sz="2400">
                <a:solidFill>
                  <a:srgbClr val="909297"/>
                </a:solidFill>
              </a:defRPr>
            </a:lvl1pPr>
            <a:lvl2pPr marL="914400" lvl="1" indent="-228600" algn="l">
              <a:lnSpc>
                <a:spcPct val="90000"/>
              </a:lnSpc>
              <a:spcBef>
                <a:spcPts val="500"/>
              </a:spcBef>
              <a:spcAft>
                <a:spcPts val="0"/>
              </a:spcAft>
              <a:buClr>
                <a:srgbClr val="909297"/>
              </a:buClr>
              <a:buSzPts val="2000"/>
              <a:buNone/>
              <a:defRPr sz="2000">
                <a:solidFill>
                  <a:srgbClr val="909297"/>
                </a:solidFill>
              </a:defRPr>
            </a:lvl2pPr>
            <a:lvl3pPr marL="1371600" lvl="2" indent="-228600" algn="l">
              <a:lnSpc>
                <a:spcPct val="90000"/>
              </a:lnSpc>
              <a:spcBef>
                <a:spcPts val="500"/>
              </a:spcBef>
              <a:spcAft>
                <a:spcPts val="0"/>
              </a:spcAft>
              <a:buClr>
                <a:srgbClr val="909297"/>
              </a:buClr>
              <a:buSzPts val="1800"/>
              <a:buNone/>
              <a:defRPr sz="1800">
                <a:solidFill>
                  <a:srgbClr val="909297"/>
                </a:solidFill>
              </a:defRPr>
            </a:lvl3pPr>
            <a:lvl4pPr marL="1828800" lvl="3" indent="-228600" algn="l">
              <a:lnSpc>
                <a:spcPct val="90000"/>
              </a:lnSpc>
              <a:spcBef>
                <a:spcPts val="500"/>
              </a:spcBef>
              <a:spcAft>
                <a:spcPts val="0"/>
              </a:spcAft>
              <a:buClr>
                <a:srgbClr val="909297"/>
              </a:buClr>
              <a:buSzPts val="1600"/>
              <a:buNone/>
              <a:defRPr sz="1600">
                <a:solidFill>
                  <a:srgbClr val="909297"/>
                </a:solidFill>
              </a:defRPr>
            </a:lvl4pPr>
            <a:lvl5pPr marL="2286000" lvl="4" indent="-228600" algn="l">
              <a:lnSpc>
                <a:spcPct val="90000"/>
              </a:lnSpc>
              <a:spcBef>
                <a:spcPts val="500"/>
              </a:spcBef>
              <a:spcAft>
                <a:spcPts val="0"/>
              </a:spcAft>
              <a:buClr>
                <a:srgbClr val="909297"/>
              </a:buClr>
              <a:buSzPts val="1600"/>
              <a:buNone/>
              <a:defRPr sz="1600">
                <a:solidFill>
                  <a:srgbClr val="909297"/>
                </a:solidFill>
              </a:defRPr>
            </a:lvl5pPr>
            <a:lvl6pPr marL="2743200" lvl="5" indent="-228600" algn="l">
              <a:lnSpc>
                <a:spcPct val="90000"/>
              </a:lnSpc>
              <a:spcBef>
                <a:spcPts val="500"/>
              </a:spcBef>
              <a:spcAft>
                <a:spcPts val="0"/>
              </a:spcAft>
              <a:buClr>
                <a:srgbClr val="909297"/>
              </a:buClr>
              <a:buSzPts val="1600"/>
              <a:buNone/>
              <a:defRPr sz="1600">
                <a:solidFill>
                  <a:srgbClr val="909297"/>
                </a:solidFill>
              </a:defRPr>
            </a:lvl6pPr>
            <a:lvl7pPr marL="3200400" lvl="6" indent="-228600" algn="l">
              <a:lnSpc>
                <a:spcPct val="90000"/>
              </a:lnSpc>
              <a:spcBef>
                <a:spcPts val="500"/>
              </a:spcBef>
              <a:spcAft>
                <a:spcPts val="0"/>
              </a:spcAft>
              <a:buClr>
                <a:srgbClr val="909297"/>
              </a:buClr>
              <a:buSzPts val="1600"/>
              <a:buNone/>
              <a:defRPr sz="1600">
                <a:solidFill>
                  <a:srgbClr val="909297"/>
                </a:solidFill>
              </a:defRPr>
            </a:lvl7pPr>
            <a:lvl8pPr marL="3657600" lvl="7" indent="-228600" algn="l">
              <a:lnSpc>
                <a:spcPct val="90000"/>
              </a:lnSpc>
              <a:spcBef>
                <a:spcPts val="500"/>
              </a:spcBef>
              <a:spcAft>
                <a:spcPts val="0"/>
              </a:spcAft>
              <a:buClr>
                <a:srgbClr val="909297"/>
              </a:buClr>
              <a:buSzPts val="1600"/>
              <a:buNone/>
              <a:defRPr sz="1600">
                <a:solidFill>
                  <a:srgbClr val="909297"/>
                </a:solidFill>
              </a:defRPr>
            </a:lvl8pPr>
            <a:lvl9pPr marL="4114800" lvl="8" indent="-228600" algn="l">
              <a:lnSpc>
                <a:spcPct val="90000"/>
              </a:lnSpc>
              <a:spcBef>
                <a:spcPts val="500"/>
              </a:spcBef>
              <a:spcAft>
                <a:spcPts val="0"/>
              </a:spcAft>
              <a:buClr>
                <a:srgbClr val="909297"/>
              </a:buClr>
              <a:buSzPts val="1600"/>
              <a:buNone/>
              <a:defRPr sz="1600">
                <a:solidFill>
                  <a:srgbClr val="909297"/>
                </a:solidFill>
              </a:defRPr>
            </a:lvl9pPr>
          </a:lstStyle>
          <a:p>
            <a:endParaRPr/>
          </a:p>
        </p:txBody>
      </p:sp>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g21194ee596e_0_1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g21194ee596e_0_10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21194ee596e_0_10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1194ee596e_0_101"/>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37" name="Google Shape;137;g21194ee596e_0_101"/>
          <p:cNvSpPr txBox="1">
            <a:spLocks noGrp="1"/>
          </p:cNvSpPr>
          <p:nvPr>
            <p:ph type="sldNum" idx="12"/>
          </p:nvPr>
        </p:nvSpPr>
        <p:spPr>
          <a:xfrm>
            <a:off x="345621" y="6298505"/>
            <a:ext cx="205920" cy="15388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1000" b="0" i="0" u="none" strike="noStrike" cap="none">
                <a:solidFill>
                  <a:srgbClr val="FFFFFF"/>
                </a:solidFill>
                <a:latin typeface="Poppins"/>
                <a:ea typeface="Poppins"/>
                <a:cs typeface="Poppins"/>
                <a:sym typeface="Poppins"/>
              </a:rPr>
              <a:t>1</a:t>
            </a:fld>
            <a:endParaRPr sz="1000" b="0" i="0" u="none" strike="noStrike" cap="none" dirty="0">
              <a:solidFill>
                <a:srgbClr val="FFFFFF"/>
              </a:solidFill>
              <a:latin typeface="Poppins"/>
              <a:ea typeface="Poppins"/>
              <a:cs typeface="Poppins"/>
              <a:sym typeface="Poppins"/>
            </a:endParaRPr>
          </a:p>
        </p:txBody>
      </p:sp>
      <p:pic>
        <p:nvPicPr>
          <p:cNvPr id="138" name="Google Shape;138;g21194ee596e_0_101"/>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9" name="Google Shape;150;p2">
            <a:extLst>
              <a:ext uri="{FF2B5EF4-FFF2-40B4-BE49-F238E27FC236}">
                <a16:creationId xmlns:a16="http://schemas.microsoft.com/office/drawing/2014/main" id="{40BD8553-C511-48CB-B7F9-1E8391B2243C}"/>
              </a:ext>
            </a:extLst>
          </p:cNvPr>
          <p:cNvSpPr/>
          <p:nvPr/>
        </p:nvSpPr>
        <p:spPr>
          <a:xfrm rot="10800000" flipH="1">
            <a:off x="331420" y="6279078"/>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 name="TextBox 3">
            <a:extLst>
              <a:ext uri="{FF2B5EF4-FFF2-40B4-BE49-F238E27FC236}">
                <a16:creationId xmlns:a16="http://schemas.microsoft.com/office/drawing/2014/main" id="{4A525028-882F-4D16-86C1-48C73316857C}"/>
              </a:ext>
            </a:extLst>
          </p:cNvPr>
          <p:cNvSpPr txBox="1"/>
          <p:nvPr/>
        </p:nvSpPr>
        <p:spPr>
          <a:xfrm>
            <a:off x="305870" y="6248440"/>
            <a:ext cx="205920" cy="307777"/>
          </a:xfrm>
          <a:prstGeom prst="rect">
            <a:avLst/>
          </a:prstGeom>
          <a:noFill/>
        </p:spPr>
        <p:txBody>
          <a:bodyPr wrap="square" rtlCol="0">
            <a:spAutoFit/>
          </a:bodyPr>
          <a:lstStyle/>
          <a:p>
            <a:r>
              <a:rPr lang="en-IN" dirty="0">
                <a:solidFill>
                  <a:schemeClr val="bg1"/>
                </a:solidFill>
              </a:rPr>
              <a:t>1</a:t>
            </a:r>
          </a:p>
        </p:txBody>
      </p:sp>
      <p:pic>
        <p:nvPicPr>
          <p:cNvPr id="6" name="Picture 5">
            <a:extLst>
              <a:ext uri="{FF2B5EF4-FFF2-40B4-BE49-F238E27FC236}">
                <a16:creationId xmlns:a16="http://schemas.microsoft.com/office/drawing/2014/main" id="{9E9595FA-880A-4BCF-A0F5-636DD495578B}"/>
              </a:ext>
            </a:extLst>
          </p:cNvPr>
          <p:cNvPicPr>
            <a:picLocks noChangeAspect="1"/>
          </p:cNvPicPr>
          <p:nvPr/>
        </p:nvPicPr>
        <p:blipFill>
          <a:blip r:embed="rId4">
            <a:alphaModFix amt="90000"/>
          </a:blip>
          <a:srcRect/>
          <a:stretch/>
        </p:blipFill>
        <p:spPr>
          <a:xfrm>
            <a:off x="-88360" y="1"/>
            <a:ext cx="12280360" cy="6857999"/>
          </a:xfrm>
          <a:prstGeom prst="rect">
            <a:avLst/>
          </a:prstGeom>
        </p:spPr>
      </p:pic>
      <p:sp>
        <p:nvSpPr>
          <p:cNvPr id="7" name="TextBox 6">
            <a:extLst>
              <a:ext uri="{FF2B5EF4-FFF2-40B4-BE49-F238E27FC236}">
                <a16:creationId xmlns:a16="http://schemas.microsoft.com/office/drawing/2014/main" id="{B7CA4B9B-2858-4A36-B12E-2F96EC08DC32}"/>
              </a:ext>
            </a:extLst>
          </p:cNvPr>
          <p:cNvSpPr txBox="1"/>
          <p:nvPr/>
        </p:nvSpPr>
        <p:spPr>
          <a:xfrm>
            <a:off x="3596640" y="1972718"/>
            <a:ext cx="5379720" cy="175432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IN" sz="5400" b="1" dirty="0">
                <a:solidFill>
                  <a:schemeClr val="bg1"/>
                </a:solidFill>
                <a:latin typeface="Poppins" panose="020B0604020202020204" charset="0"/>
                <a:cs typeface="Poppins" panose="020B0604020202020204" charset="0"/>
              </a:rPr>
              <a:t>Regional Sales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10</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pic>
        <p:nvPicPr>
          <p:cNvPr id="12" name="Picture 11">
            <a:extLst>
              <a:ext uri="{FF2B5EF4-FFF2-40B4-BE49-F238E27FC236}">
                <a16:creationId xmlns:a16="http://schemas.microsoft.com/office/drawing/2014/main" id="{B3B08731-3CE6-4651-B7E0-95FE8D605950}"/>
              </a:ext>
            </a:extLst>
          </p:cNvPr>
          <p:cNvPicPr>
            <a:picLocks noChangeAspect="1"/>
          </p:cNvPicPr>
          <p:nvPr/>
        </p:nvPicPr>
        <p:blipFill>
          <a:blip r:embed="rId4"/>
          <a:stretch>
            <a:fillRect/>
          </a:stretch>
        </p:blipFill>
        <p:spPr>
          <a:xfrm>
            <a:off x="1281309" y="1359990"/>
            <a:ext cx="9045724" cy="4138019"/>
          </a:xfrm>
          <a:prstGeom prst="rect">
            <a:avLst/>
          </a:prstGeom>
        </p:spPr>
      </p:pic>
      <p:sp>
        <p:nvSpPr>
          <p:cNvPr id="13" name="TextBox 12">
            <a:extLst>
              <a:ext uri="{FF2B5EF4-FFF2-40B4-BE49-F238E27FC236}">
                <a16:creationId xmlns:a16="http://schemas.microsoft.com/office/drawing/2014/main" id="{3BF53811-D762-4915-B310-451A1A405693}"/>
              </a:ext>
            </a:extLst>
          </p:cNvPr>
          <p:cNvSpPr txBox="1"/>
          <p:nvPr/>
        </p:nvSpPr>
        <p:spPr>
          <a:xfrm>
            <a:off x="2800655" y="5711099"/>
            <a:ext cx="9045724" cy="830997"/>
          </a:xfrm>
          <a:prstGeom prst="rect">
            <a:avLst/>
          </a:prstGeom>
          <a:solidFill>
            <a:srgbClr val="FFFFFF"/>
          </a:solidFill>
        </p:spPr>
        <p:txBody>
          <a:bodyPr wrap="square" rtlCol="0">
            <a:spAutoFit/>
          </a:bodyPr>
          <a:lstStyle/>
          <a:p>
            <a:r>
              <a:rPr lang="en-GB" sz="1600" dirty="0">
                <a:solidFill>
                  <a:schemeClr val="tx1">
                    <a:lumMod val="75000"/>
                    <a:lumOff val="25000"/>
                  </a:schemeClr>
                </a:solidFill>
                <a:effectLst/>
                <a:latin typeface="Poppins" panose="020B0604020202020204" charset="0"/>
                <a:cs typeface="Poppins" panose="020B0604020202020204" charset="0"/>
              </a:rPr>
              <a:t>Sales, products, budgets, customers, regions, and states were spread across unlinked tables. No relationships were defined initially— Pre-processing was required to clean, normalize, and join them for analysis.</a:t>
            </a:r>
            <a:endParaRPr lang="en-IN" sz="1600" dirty="0">
              <a:solidFill>
                <a:schemeClr val="tx1">
                  <a:lumMod val="75000"/>
                  <a:lumOff val="25000"/>
                </a:schemeClr>
              </a:solidFill>
              <a:latin typeface="Poppins" panose="020B0604020202020204" charset="0"/>
              <a:cs typeface="Poppins" panose="020B0604020202020204" charset="0"/>
            </a:endParaRPr>
          </a:p>
        </p:txBody>
      </p:sp>
      <p:sp>
        <p:nvSpPr>
          <p:cNvPr id="11" name="Google Shape;147;p2">
            <a:extLst>
              <a:ext uri="{FF2B5EF4-FFF2-40B4-BE49-F238E27FC236}">
                <a16:creationId xmlns:a16="http://schemas.microsoft.com/office/drawing/2014/main" id="{B1F4B852-2969-48F3-9E37-051C3C50B6B8}"/>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Raw Dataset Structure  –  Before Processing</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66034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95AFDF18-485D-46A1-A1EF-410FA1BE1A28}"/>
              </a:ext>
            </a:extLst>
          </p:cNvPr>
          <p:cNvSpPr/>
          <p:nvPr/>
        </p:nvSpPr>
        <p:spPr>
          <a:xfrm>
            <a:off x="142240" y="160474"/>
            <a:ext cx="11783242" cy="2139361"/>
          </a:xfrm>
          <a:prstGeom prst="roundRect">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11</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0" name="Google Shape;147;p2">
            <a:extLst>
              <a:ext uri="{FF2B5EF4-FFF2-40B4-BE49-F238E27FC236}">
                <a16:creationId xmlns:a16="http://schemas.microsoft.com/office/drawing/2014/main" id="{75D9E483-387E-4AB4-8B25-7F7D37FCFB41}"/>
              </a:ext>
            </a:extLst>
          </p:cNvPr>
          <p:cNvSpPr txBox="1">
            <a:spLocks/>
          </p:cNvSpPr>
          <p:nvPr/>
        </p:nvSpPr>
        <p:spPr>
          <a:xfrm>
            <a:off x="463044" y="421813"/>
            <a:ext cx="7899906"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Exploratory Data Analysis (EDA)</a:t>
            </a:r>
            <a:endParaRPr lang="en-US" sz="3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AE146086-361F-4C62-80E9-CA1C908EADA9}"/>
              </a:ext>
            </a:extLst>
          </p:cNvPr>
          <p:cNvSpPr txBox="1"/>
          <p:nvPr/>
        </p:nvSpPr>
        <p:spPr>
          <a:xfrm>
            <a:off x="382895" y="1191547"/>
            <a:ext cx="10889184" cy="830997"/>
          </a:xfrm>
          <a:prstGeom prst="rect">
            <a:avLst/>
          </a:prstGeom>
          <a:noFill/>
        </p:spPr>
        <p:txBody>
          <a:bodyPr wrap="square">
            <a:spAutoFit/>
          </a:bodyPr>
          <a:lstStyle/>
          <a:p>
            <a:r>
              <a:rPr lang="en-GB" sz="2400" dirty="0">
                <a:solidFill>
                  <a:schemeClr val="tx1">
                    <a:lumMod val="75000"/>
                    <a:lumOff val="25000"/>
                  </a:schemeClr>
                </a:solidFill>
                <a:effectLst/>
                <a:latin typeface="Poppins" panose="020B0604020202020204" charset="0"/>
                <a:cs typeface="Poppins" panose="020B0604020202020204" charset="0"/>
              </a:rPr>
              <a:t>Uncovering patterns, trends, and business insights from historical data !</a:t>
            </a:r>
            <a:endParaRPr lang="en-IN" sz="2400" dirty="0">
              <a:solidFill>
                <a:schemeClr val="tx1">
                  <a:lumMod val="75000"/>
                  <a:lumOff val="25000"/>
                </a:schemeClr>
              </a:solidFill>
              <a:latin typeface="Poppins" panose="020B0604020202020204" charset="0"/>
              <a:cs typeface="Poppins" panose="020B0604020202020204" charset="0"/>
            </a:endParaRPr>
          </a:p>
        </p:txBody>
      </p:sp>
      <p:sp>
        <p:nvSpPr>
          <p:cNvPr id="16" name="TextBox 15">
            <a:extLst>
              <a:ext uri="{FF2B5EF4-FFF2-40B4-BE49-F238E27FC236}">
                <a16:creationId xmlns:a16="http://schemas.microsoft.com/office/drawing/2014/main" id="{6C8C1E92-F7B3-45B0-A62C-A44E0F03A3E8}"/>
              </a:ext>
            </a:extLst>
          </p:cNvPr>
          <p:cNvSpPr txBox="1"/>
          <p:nvPr/>
        </p:nvSpPr>
        <p:spPr>
          <a:xfrm>
            <a:off x="1026160" y="3221872"/>
            <a:ext cx="8920480" cy="1631216"/>
          </a:xfrm>
          <a:prstGeom prst="rect">
            <a:avLst/>
          </a:prstGeom>
          <a:noFill/>
        </p:spPr>
        <p:txBody>
          <a:bodyPr wrap="square" rtlCol="0">
            <a:spAutoFit/>
          </a:bodyPr>
          <a:lstStyle/>
          <a:p>
            <a:r>
              <a:rPr lang="en-GB" sz="2000" dirty="0">
                <a:effectLst/>
                <a:latin typeface="Poppins" panose="020B0604020202020204" charset="0"/>
                <a:cs typeface="Poppins" panose="020B0604020202020204" charset="0"/>
              </a:rPr>
              <a:t>Understanding the “What, Where &amp; Why” behind the sales numbers</a:t>
            </a:r>
          </a:p>
          <a:p>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Exploring data through visuals, aggregations, and comparisons</a:t>
            </a:r>
            <a:br>
              <a:rPr lang="en-GB" sz="2000" dirty="0">
                <a:effectLst/>
                <a:latin typeface="Poppins" panose="020B0604020202020204" charset="0"/>
                <a:cs typeface="Poppins" panose="020B0604020202020204" charset="0"/>
              </a:rPr>
            </a:br>
            <a:endParaRPr lang="en-GB" sz="2000" dirty="0">
              <a:effectLst/>
              <a:latin typeface="Poppins" panose="020B0604020202020204" charset="0"/>
              <a:cs typeface="Poppins" panose="020B0604020202020204" charset="0"/>
            </a:endParaRPr>
          </a:p>
          <a:p>
            <a:r>
              <a:rPr lang="en-GB" sz="2000" dirty="0">
                <a:effectLst/>
                <a:latin typeface="Poppins" panose="020B0604020202020204" charset="0"/>
                <a:cs typeface="Poppins" panose="020B0604020202020204" charset="0"/>
              </a:rPr>
              <a:t>Laying the groundwork for informed recommendations</a:t>
            </a:r>
            <a:endParaRPr lang="en-IN" sz="2000" dirty="0">
              <a:latin typeface="Poppins" panose="020B0604020202020204" charset="0"/>
              <a:cs typeface="Poppins" panose="020B0604020202020204" charset="0"/>
            </a:endParaRPr>
          </a:p>
        </p:txBody>
      </p:sp>
      <p:sp>
        <p:nvSpPr>
          <p:cNvPr id="3" name="Rectangle 2">
            <a:extLst>
              <a:ext uri="{FF2B5EF4-FFF2-40B4-BE49-F238E27FC236}">
                <a16:creationId xmlns:a16="http://schemas.microsoft.com/office/drawing/2014/main" id="{A645E018-D73C-4171-B9DE-0D4706E0971B}"/>
              </a:ext>
            </a:extLst>
          </p:cNvPr>
          <p:cNvSpPr/>
          <p:nvPr/>
        </p:nvSpPr>
        <p:spPr>
          <a:xfrm>
            <a:off x="10389140" y="6021421"/>
            <a:ext cx="1663430" cy="593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EE74188-77DA-4BBC-874D-E9DE7066B856}"/>
              </a:ext>
            </a:extLst>
          </p:cNvPr>
          <p:cNvPicPr>
            <a:picLocks noChangeAspect="1"/>
          </p:cNvPicPr>
          <p:nvPr/>
        </p:nvPicPr>
        <p:blipFill>
          <a:blip r:embed="rId4"/>
          <a:stretch>
            <a:fillRect/>
          </a:stretch>
        </p:blipFill>
        <p:spPr>
          <a:xfrm>
            <a:off x="9688057" y="5905007"/>
            <a:ext cx="2364514" cy="587867"/>
          </a:xfrm>
          <a:prstGeom prst="rect">
            <a:avLst/>
          </a:prstGeom>
        </p:spPr>
      </p:pic>
    </p:spTree>
    <p:extLst>
      <p:ext uri="{BB962C8B-B14F-4D97-AF65-F5344CB8AC3E}">
        <p14:creationId xmlns:p14="http://schemas.microsoft.com/office/powerpoint/2010/main" val="975884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12</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1964988" y="1745013"/>
            <a:ext cx="4173165" cy="4327215"/>
          </a:xfrm>
          <a:prstGeom prst="rect">
            <a:avLst/>
          </a:prstGeom>
          <a:noFill/>
        </p:spPr>
        <p:txBody>
          <a:bodyPr wrap="square">
            <a:spAutoFit/>
          </a:bodyPr>
          <a:lstStyle/>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Import Libraries</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Load Data</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Initial Exploration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Pre-processing &amp; Cleaning</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Feature Engineering</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EDA &amp; Visualization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Key Insights</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Recommendations</a:t>
            </a:r>
            <a:endParaRPr lang="en-IN" sz="1800" dirty="0">
              <a:latin typeface="Poppins" panose="020B0604020202020204" charset="0"/>
              <a:cs typeface="Poppins" panose="020B0604020202020204" charset="0"/>
            </a:endParaRPr>
          </a:p>
        </p:txBody>
      </p:sp>
      <p:sp>
        <p:nvSpPr>
          <p:cNvPr id="13" name="Google Shape;147;p2">
            <a:extLst>
              <a:ext uri="{FF2B5EF4-FFF2-40B4-BE49-F238E27FC236}">
                <a16:creationId xmlns:a16="http://schemas.microsoft.com/office/drawing/2014/main" id="{BF34FB7D-0F60-49E3-91BC-CB2D4866555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EDA: Step‑by‑Step Process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670250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13</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2042809" y="2280033"/>
            <a:ext cx="7733489" cy="3293209"/>
          </a:xfrm>
          <a:prstGeom prst="rect">
            <a:avLst/>
          </a:prstGeom>
          <a:noFill/>
        </p:spPr>
        <p:txBody>
          <a:bodyPr wrap="square">
            <a:spAutoFit/>
          </a:bodyPr>
          <a:lstStyle/>
          <a:p>
            <a:pPr marL="285750" indent="-285750">
              <a:buFont typeface="Arial" panose="020B0604020202020204" pitchFamily="34" charset="0"/>
              <a:buChar char="•"/>
            </a:pPr>
            <a:r>
              <a:rPr lang="en-IN" sz="1600" dirty="0">
                <a:effectLst/>
              </a:rPr>
              <a:t>Set header row for state – region table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Merge Sales, Customers, Products, Regions, State–Region &amp; Budgets tables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Drop redundant columns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Standardize column names to lowercase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Select key columns that are used for that analysis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Rename columns to more sensible names</a:t>
            </a:r>
            <a:br>
              <a:rPr lang="en-IN" sz="1600" dirty="0">
                <a:effectLst/>
              </a:rPr>
            </a:br>
            <a:endParaRPr lang="en-IN" sz="1600" dirty="0">
              <a:effectLst/>
            </a:endParaRPr>
          </a:p>
          <a:p>
            <a:pPr marL="285750" indent="-285750">
              <a:buFont typeface="Arial" panose="020B0604020202020204" pitchFamily="34" charset="0"/>
              <a:buChar char="•"/>
            </a:pPr>
            <a:r>
              <a:rPr lang="en-IN" sz="1600" dirty="0"/>
              <a:t>Create</a:t>
            </a:r>
            <a:r>
              <a:rPr lang="en-IN" sz="1600" dirty="0">
                <a:effectLst/>
              </a:rPr>
              <a:t> profit and profit_margin_pct columns</a:t>
            </a:r>
          </a:p>
        </p:txBody>
      </p:sp>
      <p:sp>
        <p:nvSpPr>
          <p:cNvPr id="3" name="TextBox 2">
            <a:extLst>
              <a:ext uri="{FF2B5EF4-FFF2-40B4-BE49-F238E27FC236}">
                <a16:creationId xmlns:a16="http://schemas.microsoft.com/office/drawing/2014/main" id="{D11DD7E1-D735-401F-B218-8ED3B48C65A2}"/>
              </a:ext>
            </a:extLst>
          </p:cNvPr>
          <p:cNvSpPr txBox="1"/>
          <p:nvPr/>
        </p:nvSpPr>
        <p:spPr>
          <a:xfrm>
            <a:off x="1583954" y="5797685"/>
            <a:ext cx="9816863" cy="338554"/>
          </a:xfrm>
          <a:prstGeom prst="rect">
            <a:avLst/>
          </a:prstGeom>
          <a:noFill/>
        </p:spPr>
        <p:txBody>
          <a:bodyPr wrap="square" rtlCol="0">
            <a:spAutoFit/>
          </a:bodyPr>
          <a:lstStyle/>
          <a:p>
            <a:r>
              <a:rPr lang="en-GB" sz="1600" i="1" dirty="0"/>
              <a:t>✅ Note: No missing values or duplicate rows were found in the dataset</a:t>
            </a:r>
            <a:endParaRPr lang="en-IN" sz="1600" i="1" dirty="0"/>
          </a:p>
        </p:txBody>
      </p:sp>
      <p:sp>
        <p:nvSpPr>
          <p:cNvPr id="7" name="TextBox 6">
            <a:extLst>
              <a:ext uri="{FF2B5EF4-FFF2-40B4-BE49-F238E27FC236}">
                <a16:creationId xmlns:a16="http://schemas.microsoft.com/office/drawing/2014/main" id="{591D0D7A-30A2-4E0A-9555-F4FA0E347005}"/>
              </a:ext>
            </a:extLst>
          </p:cNvPr>
          <p:cNvSpPr txBox="1"/>
          <p:nvPr/>
        </p:nvSpPr>
        <p:spPr>
          <a:xfrm>
            <a:off x="1226950" y="1374198"/>
            <a:ext cx="6020156" cy="338554"/>
          </a:xfrm>
          <a:prstGeom prst="rect">
            <a:avLst/>
          </a:prstGeom>
          <a:noFill/>
        </p:spPr>
        <p:txBody>
          <a:bodyPr wrap="square" rtlCol="0">
            <a:spAutoFit/>
          </a:bodyPr>
          <a:lstStyle/>
          <a:p>
            <a:r>
              <a:rPr lang="en-GB" sz="1600" dirty="0"/>
              <a:t>The necessary steps applied to prepare this dataset for analysis</a:t>
            </a:r>
            <a:r>
              <a:rPr lang="en-GB" sz="1600" b="1" dirty="0"/>
              <a:t>.</a:t>
            </a:r>
            <a:endParaRPr lang="en-IN" sz="1600" b="1"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sp>
        <p:nvSpPr>
          <p:cNvPr id="18" name="Google Shape;147;p2">
            <a:extLst>
              <a:ext uri="{FF2B5EF4-FFF2-40B4-BE49-F238E27FC236}">
                <a16:creationId xmlns:a16="http://schemas.microsoft.com/office/drawing/2014/main" id="{164D8012-48E1-47CE-B8A2-61048138E9C1}"/>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Pre-processing &amp; Feature Engineering </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3840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14</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pic>
        <p:nvPicPr>
          <p:cNvPr id="5" name="Picture 4">
            <a:extLst>
              <a:ext uri="{FF2B5EF4-FFF2-40B4-BE49-F238E27FC236}">
                <a16:creationId xmlns:a16="http://schemas.microsoft.com/office/drawing/2014/main" id="{CAC7916F-C962-4BB7-BE29-E790E41601C6}"/>
              </a:ext>
            </a:extLst>
          </p:cNvPr>
          <p:cNvPicPr>
            <a:picLocks noChangeAspect="1"/>
          </p:cNvPicPr>
          <p:nvPr/>
        </p:nvPicPr>
        <p:blipFill>
          <a:blip r:embed="rId4"/>
          <a:stretch>
            <a:fillRect/>
          </a:stretch>
        </p:blipFill>
        <p:spPr>
          <a:xfrm>
            <a:off x="115905" y="1944080"/>
            <a:ext cx="11945566" cy="1484920"/>
          </a:xfrm>
          <a:prstGeom prst="rect">
            <a:avLst/>
          </a:prstGeom>
        </p:spPr>
      </p:pic>
      <p:sp>
        <p:nvSpPr>
          <p:cNvPr id="6" name="TextBox 5">
            <a:extLst>
              <a:ext uri="{FF2B5EF4-FFF2-40B4-BE49-F238E27FC236}">
                <a16:creationId xmlns:a16="http://schemas.microsoft.com/office/drawing/2014/main" id="{0A627856-E5B0-45A8-9BC7-DEE02FEFB7BE}"/>
              </a:ext>
            </a:extLst>
          </p:cNvPr>
          <p:cNvSpPr txBox="1"/>
          <p:nvPr/>
        </p:nvSpPr>
        <p:spPr>
          <a:xfrm>
            <a:off x="1507786" y="4124529"/>
            <a:ext cx="9756843" cy="2554545"/>
          </a:xfrm>
          <a:prstGeom prst="rect">
            <a:avLst/>
          </a:prstGeom>
          <a:noFill/>
        </p:spPr>
        <p:txBody>
          <a:bodyPr wrap="square" rtlCol="0">
            <a:spAutoFit/>
          </a:bodyPr>
          <a:lstStyle/>
          <a:p>
            <a:r>
              <a:rPr lang="en-GB" sz="1600" dirty="0">
                <a:effectLst/>
                <a:latin typeface="Poppins" panose="020B0604020202020204" charset="0"/>
                <a:cs typeface="Poppins" panose="020B0604020202020204" charset="0"/>
              </a:rPr>
              <a:t>Identifiers: order_number, order_date, customer_name, channel, </a:t>
            </a:r>
            <a:r>
              <a:rPr lang="en-GB" sz="1600" dirty="0" err="1">
                <a:effectLst/>
                <a:latin typeface="Poppins" panose="020B0604020202020204" charset="0"/>
                <a:cs typeface="Poppins" panose="020B0604020202020204" charset="0"/>
              </a:rPr>
              <a:t>product_name</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Financials: quantity, unit_price, revenue, cost, profit, </a:t>
            </a:r>
            <a:r>
              <a:rPr lang="en-GB" sz="1600" dirty="0" err="1">
                <a:effectLst/>
                <a:latin typeface="Poppins" panose="020B0604020202020204" charset="0"/>
                <a:cs typeface="Poppins" panose="020B0604020202020204" charset="0"/>
              </a:rPr>
              <a:t>profit_margin_pct</a:t>
            </a:r>
            <a:endParaRPr lang="en-GB" sz="1600" dirty="0">
              <a:effectLst/>
              <a:latin typeface="Poppins" panose="020B0604020202020204" charset="0"/>
              <a:cs typeface="Poppins" panose="020B0604020202020204" charset="0"/>
            </a:endParaRPr>
          </a:p>
          <a:p>
            <a:endParaRPr lang="en-GB" sz="1600" dirty="0">
              <a:effectLst/>
              <a:latin typeface="Poppins" panose="020B0604020202020204" charset="0"/>
              <a:cs typeface="Poppins" panose="020B0604020202020204" charset="0"/>
            </a:endParaRPr>
          </a:p>
          <a:p>
            <a:r>
              <a:rPr lang="en-GB" sz="1600" dirty="0">
                <a:latin typeface="Poppins" panose="020B0604020202020204" charset="0"/>
                <a:cs typeface="Poppins" panose="020B0604020202020204" charset="0"/>
              </a:rPr>
              <a:t>Calendar:  </a:t>
            </a:r>
            <a:r>
              <a:rPr lang="en-GB" sz="1600" dirty="0" err="1">
                <a:latin typeface="Poppins" panose="020B0604020202020204" charset="0"/>
                <a:cs typeface="Poppins" panose="020B0604020202020204" charset="0"/>
              </a:rPr>
              <a:t>order_month_name</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order_month_num</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a:t>
            </a:r>
            <a:endParaRPr lang="en-IN" sz="1600" dirty="0">
              <a:latin typeface="Poppins" panose="020B0604020202020204" charset="0"/>
              <a:cs typeface="Poppins" panose="020B0604020202020204" charset="0"/>
            </a:endParaRPr>
          </a:p>
          <a:p>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Geography: state (code), </a:t>
            </a:r>
            <a:r>
              <a:rPr lang="en-GB" sz="1600" dirty="0" err="1">
                <a:effectLst/>
                <a:latin typeface="Poppins" panose="020B0604020202020204" charset="0"/>
                <a:cs typeface="Poppins" panose="020B0604020202020204" charset="0"/>
              </a:rPr>
              <a:t>state_name</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us_region</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lat</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lon</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Planning: budget (2017)</a:t>
            </a:r>
          </a:p>
          <a:p>
            <a:endParaRPr lang="en-GB" sz="1600" dirty="0">
              <a:latin typeface="Poppins" panose="020B0604020202020204" charset="0"/>
              <a:cs typeface="Poppins" panose="020B0604020202020204" charset="0"/>
            </a:endParaRPr>
          </a:p>
        </p:txBody>
      </p:sp>
      <p:sp>
        <p:nvSpPr>
          <p:cNvPr id="12" name="Google Shape;147;p2">
            <a:extLst>
              <a:ext uri="{FF2B5EF4-FFF2-40B4-BE49-F238E27FC236}">
                <a16:creationId xmlns:a16="http://schemas.microsoft.com/office/drawing/2014/main" id="{E3929227-E3EB-4B33-86BC-AAE4BD37EC3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Final Dataset Structure – Ready for Analysis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255263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21197e7cf6e_0_75"/>
          <p:cNvPicPr preferRelativeResize="0"/>
          <p:nvPr/>
        </p:nvPicPr>
        <p:blipFill rotWithShape="1">
          <a:blip r:embed="rId3">
            <a:alphaModFix/>
          </a:blip>
          <a:srcRect t="7834" b="7833"/>
          <a:stretch/>
        </p:blipFill>
        <p:spPr>
          <a:xfrm>
            <a:off x="0" y="0"/>
            <a:ext cx="12192000" cy="6858001"/>
          </a:xfrm>
          <a:prstGeom prst="rect">
            <a:avLst/>
          </a:prstGeom>
          <a:noFill/>
          <a:ln>
            <a:noFill/>
          </a:ln>
        </p:spPr>
      </p:pic>
      <p:sp>
        <p:nvSpPr>
          <p:cNvPr id="238" name="Google Shape;238;g21197e7cf6e_0_75"/>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239" name="Google Shape;239;g21197e7cf6e_0_75"/>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0" name="Google Shape;240;g21197e7cf6e_0_75"/>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15</a:t>
            </a:fld>
            <a:endParaRPr sz="900" b="0" i="0" u="none" strike="noStrike" cap="none">
              <a:solidFill>
                <a:srgbClr val="FFFFFF"/>
              </a:solidFill>
              <a:latin typeface="Poppins"/>
              <a:ea typeface="Poppins"/>
              <a:cs typeface="Poppins"/>
              <a:sym typeface="Poppins"/>
            </a:endParaRPr>
          </a:p>
        </p:txBody>
      </p:sp>
      <p:sp>
        <p:nvSpPr>
          <p:cNvPr id="241" name="Google Shape;241;g21197e7cf6e_0_75"/>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2" name="Google Shape;242;g21197e7cf6e_0_75"/>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Charts &amp; Insights</a:t>
            </a:r>
            <a:endParaRPr sz="2800" b="0" i="0" u="none" strike="noStrike" cap="none" dirty="0">
              <a:solidFill>
                <a:srgbClr val="FFFFFF"/>
              </a:solidFill>
              <a:latin typeface="Poppins"/>
              <a:ea typeface="Poppins"/>
              <a:cs typeface="Poppins"/>
              <a:sym typeface="Poppins"/>
            </a:endParaRPr>
          </a:p>
        </p:txBody>
      </p:sp>
      <p:pic>
        <p:nvPicPr>
          <p:cNvPr id="243" name="Google Shape;243;g21197e7cf6e_0_75"/>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463643" y="4922754"/>
            <a:ext cx="8180047" cy="1889760"/>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Consistent sales cycle: $24M to $26M.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Seasonal peaks: Late spring/early summer (May-June).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Annual low: January.</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Notable outlier: Sharp revenue drop in early 2017.</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7" name="Google Shape;257;g21197e7cf6e_0_97"/>
          <p:cNvSpPr txBox="1">
            <a:spLocks noGrp="1"/>
          </p:cNvSpPr>
          <p:nvPr>
            <p:ph type="title"/>
          </p:nvPr>
        </p:nvSpPr>
        <p:spPr>
          <a:xfrm>
            <a:off x="291102" y="361419"/>
            <a:ext cx="7190196" cy="492443"/>
          </a:xfrm>
          <a:prstGeom prst="rect">
            <a:avLst/>
          </a:prstGeom>
          <a:solidFill>
            <a:srgbClr val="FFFFFF"/>
          </a:solid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GB" sz="3200" b="0" dirty="0">
                <a:solidFill>
                  <a:schemeClr val="tx1">
                    <a:lumMod val="75000"/>
                    <a:lumOff val="25000"/>
                  </a:schemeClr>
                </a:solidFill>
                <a:effectLst/>
              </a:rPr>
              <a:t>Monthly Sales Trend Over Time</a:t>
            </a:r>
            <a:endParaRPr sz="3200" b="0" dirty="0">
              <a:solidFill>
                <a:schemeClr val="tx1">
                  <a:lumMod val="75000"/>
                  <a:lumOff val="25000"/>
                </a:schemeClr>
              </a:solidFill>
            </a:endParaRPr>
          </a:p>
        </p:txBody>
      </p:sp>
      <p:pic>
        <p:nvPicPr>
          <p:cNvPr id="3" name="Picture 2">
            <a:extLst>
              <a:ext uri="{FF2B5EF4-FFF2-40B4-BE49-F238E27FC236}">
                <a16:creationId xmlns:a16="http://schemas.microsoft.com/office/drawing/2014/main" id="{7084071A-DC69-4E5A-BB16-144972025E31}"/>
              </a:ext>
            </a:extLst>
          </p:cNvPr>
          <p:cNvPicPr>
            <a:picLocks noChangeAspect="1"/>
          </p:cNvPicPr>
          <p:nvPr/>
        </p:nvPicPr>
        <p:blipFill>
          <a:blip r:embed="rId3"/>
          <a:stretch>
            <a:fillRect/>
          </a:stretch>
        </p:blipFill>
        <p:spPr>
          <a:xfrm>
            <a:off x="1463643" y="1282858"/>
            <a:ext cx="8079175" cy="3274347"/>
          </a:xfrm>
          <a:prstGeom prst="rect">
            <a:avLst/>
          </a:prstGeom>
        </p:spPr>
      </p:pic>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4" name="Group 13">
            <a:extLst>
              <a:ext uri="{FF2B5EF4-FFF2-40B4-BE49-F238E27FC236}">
                <a16:creationId xmlns:a16="http://schemas.microsoft.com/office/drawing/2014/main" id="{0BFA7B0C-328D-4EDB-A17C-F54FE47FDD86}"/>
              </a:ext>
            </a:extLst>
          </p:cNvPr>
          <p:cNvGrpSpPr/>
          <p:nvPr/>
        </p:nvGrpSpPr>
        <p:grpSpPr>
          <a:xfrm>
            <a:off x="868601" y="4782662"/>
            <a:ext cx="1799684" cy="520496"/>
            <a:chOff x="4990288" y="1782720"/>
            <a:chExt cx="1799684" cy="520496"/>
          </a:xfrm>
        </p:grpSpPr>
        <p:pic>
          <p:nvPicPr>
            <p:cNvPr id="15" name="Picture 14">
              <a:extLst>
                <a:ext uri="{FF2B5EF4-FFF2-40B4-BE49-F238E27FC236}">
                  <a16:creationId xmlns:a16="http://schemas.microsoft.com/office/drawing/2014/main" id="{8F670F79-D2A8-476E-BD77-4EA32B290AB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6" name="TextBox 15">
              <a:extLst>
                <a:ext uri="{FF2B5EF4-FFF2-40B4-BE49-F238E27FC236}">
                  <a16:creationId xmlns:a16="http://schemas.microsoft.com/office/drawing/2014/main" id="{A3B312F8-AD4E-499D-B00F-38B7B90C600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531462" y="5291847"/>
            <a:ext cx="6535578" cy="1197475"/>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leaders: Products 26 &amp; 25 dominate.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Mid-range: Products 5, 13, 14, 15 show similar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cluster: Products 1, 2, 3, 4 have the lowest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Strategy: Grow mid-tier, improve lower performers.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dirty="0">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427EBEB1-F87B-4151-8638-E9EE6EBF4290}"/>
              </a:ext>
            </a:extLst>
          </p:cNvPr>
          <p:cNvPicPr>
            <a:picLocks noChangeAspect="1"/>
          </p:cNvPicPr>
          <p:nvPr/>
        </p:nvPicPr>
        <p:blipFill>
          <a:blip r:embed="rId3"/>
          <a:stretch>
            <a:fillRect/>
          </a:stretch>
        </p:blipFill>
        <p:spPr>
          <a:xfrm>
            <a:off x="1531462" y="1224836"/>
            <a:ext cx="8687553" cy="3596952"/>
          </a:xfrm>
          <a:prstGeom prst="rect">
            <a:avLst/>
          </a:prstGeom>
        </p:spPr>
      </p:pic>
      <p:grpSp>
        <p:nvGrpSpPr>
          <p:cNvPr id="10" name="Group 9">
            <a:extLst>
              <a:ext uri="{FF2B5EF4-FFF2-40B4-BE49-F238E27FC236}">
                <a16:creationId xmlns:a16="http://schemas.microsoft.com/office/drawing/2014/main" id="{6C4A5420-8C8C-4F8F-B704-5EE5DDE8C14D}"/>
              </a:ext>
            </a:extLst>
          </p:cNvPr>
          <p:cNvGrpSpPr/>
          <p:nvPr/>
        </p:nvGrpSpPr>
        <p:grpSpPr>
          <a:xfrm>
            <a:off x="1058368" y="4821788"/>
            <a:ext cx="1799684" cy="520496"/>
            <a:chOff x="4990288" y="1782720"/>
            <a:chExt cx="1799684" cy="520496"/>
          </a:xfrm>
        </p:grpSpPr>
        <p:pic>
          <p:nvPicPr>
            <p:cNvPr id="11" name="Picture 10">
              <a:extLst>
                <a:ext uri="{FF2B5EF4-FFF2-40B4-BE49-F238E27FC236}">
                  <a16:creationId xmlns:a16="http://schemas.microsoft.com/office/drawing/2014/main" id="{952E8B6A-003E-4213-8DB4-5E70B6781E7D}"/>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E85487F4-40E9-4739-9FE1-7936AE5A2DA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72C13FB2-91D7-42CC-9316-95D8F3B6DDDA}"/>
              </a:ext>
            </a:extLst>
          </p:cNvPr>
          <p:cNvSpPr txBox="1">
            <a:spLocks noGrp="1"/>
          </p:cNvSpPr>
          <p:nvPr>
            <p:ph type="title"/>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p>
            <a:r>
              <a:rPr lang="en-GB" sz="3200" b="0" dirty="0">
                <a:solidFill>
                  <a:schemeClr val="tx1">
                    <a:lumMod val="75000"/>
                    <a:lumOff val="25000"/>
                  </a:schemeClr>
                </a:solidFill>
                <a:effectLst/>
              </a:rPr>
              <a:t>Top 10 Products by Revenue</a:t>
            </a:r>
            <a:endParaRPr lang="en-GB" sz="3200" b="0" dirty="0">
              <a:solidFill>
                <a:schemeClr val="tx1">
                  <a:lumMod val="75000"/>
                  <a:lumOff val="25000"/>
                </a:schemeClr>
              </a:solidFill>
            </a:endParaRPr>
          </a:p>
        </p:txBody>
      </p:sp>
    </p:spTree>
    <p:extLst>
      <p:ext uri="{BB962C8B-B14F-4D97-AF65-F5344CB8AC3E}">
        <p14:creationId xmlns:p14="http://schemas.microsoft.com/office/powerpoint/2010/main" val="1635480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D32C3C71-EB36-4C49-B4BF-0C00E1AB4CAB}"/>
              </a:ext>
            </a:extLst>
          </p:cNvPr>
          <p:cNvPicPr>
            <a:picLocks noChangeAspect="1"/>
          </p:cNvPicPr>
          <p:nvPr/>
        </p:nvPicPr>
        <p:blipFill>
          <a:blip r:embed="rId3"/>
          <a:srcRect/>
          <a:stretch/>
        </p:blipFill>
        <p:spPr>
          <a:xfrm>
            <a:off x="1809378" y="1231056"/>
            <a:ext cx="8573243" cy="3685587"/>
          </a:xfrm>
          <a:prstGeom prst="rect">
            <a:avLst/>
          </a:prstGeom>
        </p:spPr>
      </p:pic>
      <p:sp>
        <p:nvSpPr>
          <p:cNvPr id="10" name="Google Shape;249;g21197e7cf6e_0_97">
            <a:extLst>
              <a:ext uri="{FF2B5EF4-FFF2-40B4-BE49-F238E27FC236}">
                <a16:creationId xmlns:a16="http://schemas.microsoft.com/office/drawing/2014/main" id="{57BB1715-3ADB-4068-9B75-EBCA1DB2EA7B}"/>
              </a:ext>
            </a:extLst>
          </p:cNvPr>
          <p:cNvSpPr/>
          <p:nvPr/>
        </p:nvSpPr>
        <p:spPr>
          <a:xfrm>
            <a:off x="1809378" y="5260845"/>
            <a:ext cx="8851159" cy="1292752"/>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Top: Products 18 &amp; 28 lead at ~$8.1–8.4K.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Next tier: Products 5, 11, 12 &amp; 26 at ~$7.5–7.8K.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Entry‑level: Products 1, 4, 16 &amp; 21 around $7.3K.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Takeaway: Top 10 all exceed $7.3K—consistent high margins.</a:t>
            </a:r>
          </a:p>
        </p:txBody>
      </p:sp>
      <p:grpSp>
        <p:nvGrpSpPr>
          <p:cNvPr id="11" name="Group 10">
            <a:extLst>
              <a:ext uri="{FF2B5EF4-FFF2-40B4-BE49-F238E27FC236}">
                <a16:creationId xmlns:a16="http://schemas.microsoft.com/office/drawing/2014/main" id="{B20E552C-11EE-4342-A082-27C9FCCA2AAB}"/>
              </a:ext>
            </a:extLst>
          </p:cNvPr>
          <p:cNvGrpSpPr/>
          <p:nvPr/>
        </p:nvGrpSpPr>
        <p:grpSpPr>
          <a:xfrm>
            <a:off x="1281888" y="4805223"/>
            <a:ext cx="1766112" cy="520496"/>
            <a:chOff x="4990288" y="1782720"/>
            <a:chExt cx="1799684" cy="520496"/>
          </a:xfrm>
        </p:grpSpPr>
        <p:pic>
          <p:nvPicPr>
            <p:cNvPr id="12" name="Picture 11">
              <a:extLst>
                <a:ext uri="{FF2B5EF4-FFF2-40B4-BE49-F238E27FC236}">
                  <a16:creationId xmlns:a16="http://schemas.microsoft.com/office/drawing/2014/main" id="{B0BD83AB-F894-4738-A6D1-2BC07DD393B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E4E577FF-B6E4-4310-85D7-17A077CCBC83}"/>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533FE142-A9BF-4047-853C-12E359056733}"/>
              </a:ext>
            </a:extLst>
          </p:cNvPr>
          <p:cNvSpPr txBox="1">
            <a:spLocks/>
          </p:cNvSpPr>
          <p:nvPr/>
        </p:nvSpPr>
        <p:spPr>
          <a:xfrm>
            <a:off x="291102" y="361419"/>
            <a:ext cx="857324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10 Products by Average Profit Margin</a:t>
            </a:r>
          </a:p>
        </p:txBody>
      </p:sp>
    </p:spTree>
    <p:extLst>
      <p:ext uri="{BB962C8B-B14F-4D97-AF65-F5344CB8AC3E}">
        <p14:creationId xmlns:p14="http://schemas.microsoft.com/office/powerpoint/2010/main" val="2342008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4990288" y="2130357"/>
            <a:ext cx="6653719" cy="2937754"/>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Wholesale dominates: Generates the majority of total sales at 54.1%.</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Distributor is significant: Contributes a substantial 31.3% to total sales.</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Export is a smaller portion: Accounts for 14.6% of the total sales.</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C3277D3-4E46-4752-87EE-C557D939AAE3}"/>
              </a:ext>
            </a:extLst>
          </p:cNvPr>
          <p:cNvPicPr>
            <a:picLocks noChangeAspect="1"/>
          </p:cNvPicPr>
          <p:nvPr/>
        </p:nvPicPr>
        <p:blipFill>
          <a:blip r:embed="rId3"/>
          <a:stretch>
            <a:fillRect/>
          </a:stretch>
        </p:blipFill>
        <p:spPr>
          <a:xfrm>
            <a:off x="1100202" y="1782720"/>
            <a:ext cx="3607984" cy="3495323"/>
          </a:xfrm>
          <a:prstGeom prst="rect">
            <a:avLst/>
          </a:prstGeom>
        </p:spPr>
      </p:pic>
      <p:sp>
        <p:nvSpPr>
          <p:cNvPr id="6" name="Rectangle 5">
            <a:extLst>
              <a:ext uri="{FF2B5EF4-FFF2-40B4-BE49-F238E27FC236}">
                <a16:creationId xmlns:a16="http://schemas.microsoft.com/office/drawing/2014/main" id="{60D155AF-041D-43B8-9DCA-E39F052B3129}"/>
              </a:ext>
            </a:extLst>
          </p:cNvPr>
          <p:cNvSpPr/>
          <p:nvPr/>
        </p:nvSpPr>
        <p:spPr>
          <a:xfrm>
            <a:off x="4941651" y="6089515"/>
            <a:ext cx="2558375" cy="602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75A32C24-E9EC-4693-9074-693E478F1E3A}"/>
              </a:ext>
            </a:extLst>
          </p:cNvPr>
          <p:cNvGrpSpPr/>
          <p:nvPr/>
        </p:nvGrpSpPr>
        <p:grpSpPr>
          <a:xfrm>
            <a:off x="4990288" y="1782720"/>
            <a:ext cx="1799684" cy="520496"/>
            <a:chOff x="4990288" y="1782720"/>
            <a:chExt cx="1799684" cy="520496"/>
          </a:xfrm>
        </p:grpSpPr>
        <p:pic>
          <p:nvPicPr>
            <p:cNvPr id="11" name="Picture 10">
              <a:extLst>
                <a:ext uri="{FF2B5EF4-FFF2-40B4-BE49-F238E27FC236}">
                  <a16:creationId xmlns:a16="http://schemas.microsoft.com/office/drawing/2014/main" id="{9ABDAD06-6C59-43E4-AAB3-6AC01203165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7" name="TextBox 6">
              <a:extLst>
                <a:ext uri="{FF2B5EF4-FFF2-40B4-BE49-F238E27FC236}">
                  <a16:creationId xmlns:a16="http://schemas.microsoft.com/office/drawing/2014/main" id="{B1B59B4E-EA7A-4C3D-9847-3CC57FA9A9E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D5F37530-F693-4DEA-9195-52EBC3A2DFE9}"/>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Sales by Channel</a:t>
            </a:r>
          </a:p>
        </p:txBody>
      </p:sp>
    </p:spTree>
    <p:extLst>
      <p:ext uri="{BB962C8B-B14F-4D97-AF65-F5344CB8AC3E}">
        <p14:creationId xmlns:p14="http://schemas.microsoft.com/office/powerpoint/2010/main" val="1637791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p:nvPr/>
        </p:nvSpPr>
        <p:spPr>
          <a:xfrm>
            <a:off x="0" y="-15671"/>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47" name="Google Shape;147;p2"/>
          <p:cNvSpPr txBox="1">
            <a:spLocks noGrp="1"/>
          </p:cNvSpPr>
          <p:nvPr>
            <p:ph type="title"/>
          </p:nvPr>
        </p:nvSpPr>
        <p:spPr>
          <a:xfrm>
            <a:off x="463044" y="421813"/>
            <a:ext cx="4188278" cy="49244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US" sz="3200" dirty="0">
                <a:solidFill>
                  <a:schemeClr val="lt1"/>
                </a:solidFill>
              </a:rPr>
              <a:t>Agenda</a:t>
            </a:r>
            <a:endParaRPr sz="3200" dirty="0">
              <a:solidFill>
                <a:schemeClr val="lt1"/>
              </a:solidFill>
            </a:endParaRPr>
          </a:p>
        </p:txBody>
      </p:sp>
      <p:sp>
        <p:nvSpPr>
          <p:cNvPr id="148" name="Google Shape;148;p2"/>
          <p:cNvSpPr txBox="1"/>
          <p:nvPr/>
        </p:nvSpPr>
        <p:spPr>
          <a:xfrm>
            <a:off x="587693" y="1351740"/>
            <a:ext cx="7164600" cy="3231654"/>
          </a:xfrm>
          <a:prstGeom prst="rect">
            <a:avLst/>
          </a:prstGeom>
          <a:noFill/>
          <a:ln>
            <a:noFill/>
          </a:ln>
        </p:spPr>
        <p:txBody>
          <a:bodyPr spcFirstLastPara="1" wrap="square" lIns="0" tIns="0" rIns="0" bIns="0" anchor="t" anchorCtr="0">
            <a:spAutoFit/>
          </a:bodyPr>
          <a:lstStyle/>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IN" sz="2000" dirty="0">
                <a:solidFill>
                  <a:schemeClr val="bg1"/>
                </a:solidFill>
                <a:effectLst/>
                <a:latin typeface="Poppins" panose="020B0604020202020204" charset="0"/>
                <a:cs typeface="Poppins" panose="020B0604020202020204" charset="0"/>
              </a:rPr>
              <a:t>Problem Statement</a:t>
            </a:r>
            <a:endParaRPr sz="2000"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panose="020B0604020202020204" charset="0"/>
                <a:ea typeface="Poppins"/>
                <a:cs typeface="Poppins" panose="020B0604020202020204" charset="0"/>
                <a:sym typeface="Poppins"/>
              </a:rPr>
              <a:t>Approach</a:t>
            </a:r>
            <a:endParaRPr sz="2000" i="0" u="none" strike="noStrike" cap="none"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ct val="950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Data Overview</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US" sz="2000" dirty="0">
                <a:solidFill>
                  <a:schemeClr val="bg1"/>
                </a:solidFill>
                <a:latin typeface="Poppins"/>
                <a:ea typeface="Poppins"/>
                <a:cs typeface="Poppins"/>
                <a:sym typeface="Poppins"/>
              </a:rPr>
              <a:t>Project Workflow</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Exploratory Data Analysis</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Key Insights </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Recommendation</a:t>
            </a:r>
            <a:endParaRPr sz="2000" dirty="0">
              <a:solidFill>
                <a:schemeClr val="bg1"/>
              </a:solidFill>
              <a:latin typeface="Poppins"/>
              <a:ea typeface="Poppins"/>
              <a:cs typeface="Poppins"/>
              <a:sym typeface="Poppins"/>
            </a:endParaRPr>
          </a:p>
        </p:txBody>
      </p:sp>
      <p:pic>
        <p:nvPicPr>
          <p:cNvPr id="149" name="Google Shape;149;p2"/>
          <p:cNvPicPr preferRelativeResize="0"/>
          <p:nvPr/>
        </p:nvPicPr>
        <p:blipFill rotWithShape="1">
          <a:blip r:embed="rId3">
            <a:alphaModFix/>
          </a:blip>
          <a:srcRect/>
          <a:stretch/>
        </p:blipFill>
        <p:spPr>
          <a:xfrm>
            <a:off x="8174194" y="2337236"/>
            <a:ext cx="3672184" cy="3672184"/>
          </a:xfrm>
          <a:prstGeom prst="rect">
            <a:avLst/>
          </a:prstGeom>
          <a:noFill/>
          <a:ln>
            <a:noFill/>
          </a:ln>
        </p:spPr>
      </p:pic>
      <p:sp>
        <p:nvSpPr>
          <p:cNvPr id="150" name="Google Shape;150;p2"/>
          <p:cNvSpPr/>
          <p:nvPr/>
        </p:nvSpPr>
        <p:spPr>
          <a:xfrm rot="10800000" flipH="1">
            <a:off x="338396" y="6282907"/>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1" name="Google Shape;151;p2"/>
          <p:cNvSpPr txBox="1">
            <a:spLocks noGrp="1"/>
          </p:cNvSpPr>
          <p:nvPr>
            <p:ph type="sldNum" idx="12"/>
          </p:nvPr>
        </p:nvSpPr>
        <p:spPr>
          <a:xfrm>
            <a:off x="382894" y="6338271"/>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a:t>
            </a:fld>
            <a:endParaRPr sz="900" b="0" i="0" u="none" strike="noStrike" cap="none" dirty="0">
              <a:solidFill>
                <a:srgbClr val="FFFF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8550612"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leads: Highest total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Texas, Florida, Illinois: Significant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Varying sales: Other states show moderate to low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Visual pattern: Higher sales in larger and some coastal states.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F019706A-0C71-44DD-B7D5-B0FFD71ECD97}"/>
              </a:ext>
            </a:extLst>
          </p:cNvPr>
          <p:cNvPicPr>
            <a:picLocks noChangeAspect="1"/>
          </p:cNvPicPr>
          <p:nvPr/>
        </p:nvPicPr>
        <p:blipFill>
          <a:blip r:embed="rId3"/>
          <a:stretch>
            <a:fillRect/>
          </a:stretch>
        </p:blipFill>
        <p:spPr>
          <a:xfrm>
            <a:off x="1835244" y="1039518"/>
            <a:ext cx="5582715" cy="3491375"/>
          </a:xfrm>
          <a:prstGeom prst="rect">
            <a:avLst/>
          </a:prstGeom>
        </p:spPr>
      </p:pic>
      <p:pic>
        <p:nvPicPr>
          <p:cNvPr id="7" name="Picture 6">
            <a:extLst>
              <a:ext uri="{FF2B5EF4-FFF2-40B4-BE49-F238E27FC236}">
                <a16:creationId xmlns:a16="http://schemas.microsoft.com/office/drawing/2014/main" id="{A0FEEE11-F6B1-4A79-B0CD-00E13E4CBCFE}"/>
              </a:ext>
            </a:extLst>
          </p:cNvPr>
          <p:cNvPicPr>
            <a:picLocks noChangeAspect="1"/>
          </p:cNvPicPr>
          <p:nvPr/>
        </p:nvPicPr>
        <p:blipFill>
          <a:blip r:embed="rId4"/>
          <a:stretch>
            <a:fillRect/>
          </a:stretch>
        </p:blipFill>
        <p:spPr>
          <a:xfrm>
            <a:off x="8064998" y="1039518"/>
            <a:ext cx="869101" cy="3580941"/>
          </a:xfrm>
          <a:prstGeom prst="rect">
            <a:avLst/>
          </a:prstGeom>
        </p:spPr>
      </p:pic>
      <p:grpSp>
        <p:nvGrpSpPr>
          <p:cNvPr id="12" name="Group 11">
            <a:extLst>
              <a:ext uri="{FF2B5EF4-FFF2-40B4-BE49-F238E27FC236}">
                <a16:creationId xmlns:a16="http://schemas.microsoft.com/office/drawing/2014/main" id="{FB529DE5-AD5B-4A7E-ACA0-E8C1B4F5D534}"/>
              </a:ext>
            </a:extLst>
          </p:cNvPr>
          <p:cNvGrpSpPr/>
          <p:nvPr/>
        </p:nvGrpSpPr>
        <p:grpSpPr>
          <a:xfrm>
            <a:off x="1314748" y="4815847"/>
            <a:ext cx="1799684" cy="520496"/>
            <a:chOff x="4990288" y="1782720"/>
            <a:chExt cx="1799684" cy="520496"/>
          </a:xfrm>
        </p:grpSpPr>
        <p:pic>
          <p:nvPicPr>
            <p:cNvPr id="13" name="Picture 12">
              <a:extLst>
                <a:ext uri="{FF2B5EF4-FFF2-40B4-BE49-F238E27FC236}">
                  <a16:creationId xmlns:a16="http://schemas.microsoft.com/office/drawing/2014/main" id="{4811A562-8C23-4D3F-8084-9B45B155E9CB}"/>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4" name="TextBox 13">
              <a:extLst>
                <a:ext uri="{FF2B5EF4-FFF2-40B4-BE49-F238E27FC236}">
                  <a16:creationId xmlns:a16="http://schemas.microsoft.com/office/drawing/2014/main" id="{7D84E2AC-8429-4100-ABE2-2D72B51BE836}"/>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5" name="Google Shape;257;g21197e7cf6e_0_97">
            <a:extLst>
              <a:ext uri="{FF2B5EF4-FFF2-40B4-BE49-F238E27FC236}">
                <a16:creationId xmlns:a16="http://schemas.microsoft.com/office/drawing/2014/main" id="{DC1D2DAE-D83F-41B3-BA9B-429DF6D664CC}"/>
              </a:ext>
            </a:extLst>
          </p:cNvPr>
          <p:cNvSpPr txBox="1">
            <a:spLocks/>
          </p:cNvSpPr>
          <p:nvPr/>
        </p:nvSpPr>
        <p:spPr>
          <a:xfrm>
            <a:off x="291102" y="361419"/>
            <a:ext cx="80455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State (Choropleth Map)</a:t>
            </a:r>
          </a:p>
        </p:txBody>
      </p:sp>
    </p:spTree>
    <p:extLst>
      <p:ext uri="{BB962C8B-B14F-4D97-AF65-F5344CB8AC3E}">
        <p14:creationId xmlns:p14="http://schemas.microsoft.com/office/powerpoint/2010/main" val="3710022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6" y="4513634"/>
            <a:ext cx="8588483" cy="2053877"/>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West: Highest sales, strong market influence.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South: Major sales contributor, key market area.</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Midwest: Steady sales performance, moderate market size.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Northeast: Lowest sales, suggests need for deeper market understanding.</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943C40B-F027-4F5F-8ECF-7B0EA7D2E5A7}"/>
              </a:ext>
            </a:extLst>
          </p:cNvPr>
          <p:cNvPicPr>
            <a:picLocks noChangeAspect="1"/>
          </p:cNvPicPr>
          <p:nvPr/>
        </p:nvPicPr>
        <p:blipFill>
          <a:blip r:embed="rId3"/>
          <a:stretch>
            <a:fillRect/>
          </a:stretch>
        </p:blipFill>
        <p:spPr>
          <a:xfrm>
            <a:off x="462995" y="1349268"/>
            <a:ext cx="8588484" cy="2758679"/>
          </a:xfrm>
          <a:prstGeom prst="rect">
            <a:avLst/>
          </a:prstGeom>
        </p:spPr>
      </p:pic>
      <p:grpSp>
        <p:nvGrpSpPr>
          <p:cNvPr id="11" name="Group 10">
            <a:extLst>
              <a:ext uri="{FF2B5EF4-FFF2-40B4-BE49-F238E27FC236}">
                <a16:creationId xmlns:a16="http://schemas.microsoft.com/office/drawing/2014/main" id="{63B97E8D-6AB6-47D6-B7BE-022EAFDCB715}"/>
              </a:ext>
            </a:extLst>
          </p:cNvPr>
          <p:cNvGrpSpPr/>
          <p:nvPr/>
        </p:nvGrpSpPr>
        <p:grpSpPr>
          <a:xfrm>
            <a:off x="1139648" y="4426329"/>
            <a:ext cx="1799684" cy="520496"/>
            <a:chOff x="4990288" y="1782720"/>
            <a:chExt cx="1799684" cy="520496"/>
          </a:xfrm>
        </p:grpSpPr>
        <p:pic>
          <p:nvPicPr>
            <p:cNvPr id="12" name="Picture 11">
              <a:extLst>
                <a:ext uri="{FF2B5EF4-FFF2-40B4-BE49-F238E27FC236}">
                  <a16:creationId xmlns:a16="http://schemas.microsoft.com/office/drawing/2014/main" id="{2AE2EE14-4869-439A-95FA-38CFD24206CA}"/>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478E7F2E-8BD3-4E70-9CD7-9C1A3255C0C0}"/>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A6A7C502-D0D1-4F88-90F1-186C62EBA5B2}"/>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US Region</a:t>
            </a:r>
          </a:p>
        </p:txBody>
      </p:sp>
    </p:spTree>
    <p:extLst>
      <p:ext uri="{BB962C8B-B14F-4D97-AF65-F5344CB8AC3E}">
        <p14:creationId xmlns:p14="http://schemas.microsoft.com/office/powerpoint/2010/main" val="641396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80163" y="4867034"/>
            <a:ext cx="8012558" cy="1825163"/>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Low average order values are frequent.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Distribution is right-skewed (long tail of high-value orders).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Multiple order value clusters exist.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Higher order values are less common.</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B8EE0F30-EC03-4ED5-9E9A-ADB8CB5AD6D6}"/>
              </a:ext>
            </a:extLst>
          </p:cNvPr>
          <p:cNvPicPr>
            <a:picLocks noChangeAspect="1"/>
          </p:cNvPicPr>
          <p:nvPr/>
        </p:nvPicPr>
        <p:blipFill>
          <a:blip r:embed="rId3"/>
          <a:stretch>
            <a:fillRect/>
          </a:stretch>
        </p:blipFill>
        <p:spPr>
          <a:xfrm>
            <a:off x="543095" y="1346776"/>
            <a:ext cx="9378145" cy="3103154"/>
          </a:xfrm>
          <a:prstGeom prst="rect">
            <a:avLst/>
          </a:prstGeom>
        </p:spPr>
      </p:pic>
      <p:grpSp>
        <p:nvGrpSpPr>
          <p:cNvPr id="10" name="Group 9">
            <a:extLst>
              <a:ext uri="{FF2B5EF4-FFF2-40B4-BE49-F238E27FC236}">
                <a16:creationId xmlns:a16="http://schemas.microsoft.com/office/drawing/2014/main" id="{4950C65A-5879-4F24-90B5-64366282F28B}"/>
              </a:ext>
            </a:extLst>
          </p:cNvPr>
          <p:cNvGrpSpPr/>
          <p:nvPr/>
        </p:nvGrpSpPr>
        <p:grpSpPr>
          <a:xfrm>
            <a:off x="1210768" y="4449930"/>
            <a:ext cx="1799684" cy="520496"/>
            <a:chOff x="4990288" y="1782720"/>
            <a:chExt cx="1799684" cy="520496"/>
          </a:xfrm>
        </p:grpSpPr>
        <p:pic>
          <p:nvPicPr>
            <p:cNvPr id="11" name="Picture 10">
              <a:extLst>
                <a:ext uri="{FF2B5EF4-FFF2-40B4-BE49-F238E27FC236}">
                  <a16:creationId xmlns:a16="http://schemas.microsoft.com/office/drawing/2014/main" id="{7F378D8A-AA79-4779-ABD5-0E33DF2044A1}"/>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AD355348-2153-4E05-AB5A-3DD90DEBF1A7}"/>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Google Shape;257;g21197e7cf6e_0_97">
            <a:extLst>
              <a:ext uri="{FF2B5EF4-FFF2-40B4-BE49-F238E27FC236}">
                <a16:creationId xmlns:a16="http://schemas.microsoft.com/office/drawing/2014/main" id="{B141D559-8CD7-4408-B94F-8E88E2EC2263}"/>
              </a:ext>
            </a:extLst>
          </p:cNvPr>
          <p:cNvSpPr txBox="1">
            <a:spLocks/>
          </p:cNvSpPr>
          <p:nvPr/>
        </p:nvSpPr>
        <p:spPr>
          <a:xfrm>
            <a:off x="291102" y="361419"/>
            <a:ext cx="8055230"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Average Order Value (AOV) Distribution</a:t>
            </a:r>
          </a:p>
        </p:txBody>
      </p:sp>
    </p:spTree>
    <p:extLst>
      <p:ext uri="{BB962C8B-B14F-4D97-AF65-F5344CB8AC3E}">
        <p14:creationId xmlns:p14="http://schemas.microsoft.com/office/powerpoint/2010/main" val="478440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3906127" y="4773364"/>
            <a:ext cx="5053047" cy="1788548"/>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tops revenue &amp; orders.</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IL, FL, TX: High in both.</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orders linked.</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Other top states: Lower contribution.</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9" name="Picture 8">
            <a:extLst>
              <a:ext uri="{FF2B5EF4-FFF2-40B4-BE49-F238E27FC236}">
                <a16:creationId xmlns:a16="http://schemas.microsoft.com/office/drawing/2014/main" id="{47056D5B-1778-4561-9D36-03824E06DDF8}"/>
              </a:ext>
            </a:extLst>
          </p:cNvPr>
          <p:cNvPicPr>
            <a:picLocks noChangeAspect="1"/>
          </p:cNvPicPr>
          <p:nvPr/>
        </p:nvPicPr>
        <p:blipFill>
          <a:blip r:embed="rId3"/>
          <a:stretch>
            <a:fillRect/>
          </a:stretch>
        </p:blipFill>
        <p:spPr>
          <a:xfrm>
            <a:off x="0" y="1486677"/>
            <a:ext cx="5937425" cy="2780523"/>
          </a:xfrm>
          <a:prstGeom prst="rect">
            <a:avLst/>
          </a:prstGeom>
        </p:spPr>
      </p:pic>
      <p:pic>
        <p:nvPicPr>
          <p:cNvPr id="11" name="Picture 10">
            <a:extLst>
              <a:ext uri="{FF2B5EF4-FFF2-40B4-BE49-F238E27FC236}">
                <a16:creationId xmlns:a16="http://schemas.microsoft.com/office/drawing/2014/main" id="{F4442AF9-F0AB-426C-8214-7FC6B1823151}"/>
              </a:ext>
            </a:extLst>
          </p:cNvPr>
          <p:cNvPicPr>
            <a:picLocks noChangeAspect="1"/>
          </p:cNvPicPr>
          <p:nvPr/>
        </p:nvPicPr>
        <p:blipFill>
          <a:blip r:embed="rId4"/>
          <a:stretch>
            <a:fillRect/>
          </a:stretch>
        </p:blipFill>
        <p:spPr>
          <a:xfrm>
            <a:off x="6255600" y="1427876"/>
            <a:ext cx="5936400" cy="2839324"/>
          </a:xfrm>
          <a:prstGeom prst="rect">
            <a:avLst/>
          </a:prstGeom>
        </p:spPr>
      </p:pic>
      <p:grpSp>
        <p:nvGrpSpPr>
          <p:cNvPr id="16" name="Group 15">
            <a:extLst>
              <a:ext uri="{FF2B5EF4-FFF2-40B4-BE49-F238E27FC236}">
                <a16:creationId xmlns:a16="http://schemas.microsoft.com/office/drawing/2014/main" id="{BCD832DA-6837-43BD-BCA8-DC3C64AEA851}"/>
              </a:ext>
            </a:extLst>
          </p:cNvPr>
          <p:cNvGrpSpPr/>
          <p:nvPr/>
        </p:nvGrpSpPr>
        <p:grpSpPr>
          <a:xfrm>
            <a:off x="2301063" y="4647840"/>
            <a:ext cx="1799684" cy="520496"/>
            <a:chOff x="4990288" y="1782720"/>
            <a:chExt cx="1799684" cy="520496"/>
          </a:xfrm>
        </p:grpSpPr>
        <p:pic>
          <p:nvPicPr>
            <p:cNvPr id="17" name="Picture 16">
              <a:extLst>
                <a:ext uri="{FF2B5EF4-FFF2-40B4-BE49-F238E27FC236}">
                  <a16:creationId xmlns:a16="http://schemas.microsoft.com/office/drawing/2014/main" id="{27227694-6406-4F94-AE9A-63F102BD4FCF}"/>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8" name="TextBox 17">
              <a:extLst>
                <a:ext uri="{FF2B5EF4-FFF2-40B4-BE49-F238E27FC236}">
                  <a16:creationId xmlns:a16="http://schemas.microsoft.com/office/drawing/2014/main" id="{9FB709D9-5EFD-427F-93EB-E673E405FB1D}"/>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6E04CD2A-9940-40FB-B232-1212B8ECF12B}"/>
              </a:ext>
            </a:extLst>
          </p:cNvPr>
          <p:cNvSpPr txBox="1">
            <a:spLocks/>
          </p:cNvSpPr>
          <p:nvPr/>
        </p:nvSpPr>
        <p:spPr>
          <a:xfrm>
            <a:off x="291102" y="361419"/>
            <a:ext cx="9018268"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State Performance: Revenue vs. Orders</a:t>
            </a:r>
          </a:p>
        </p:txBody>
      </p:sp>
    </p:spTree>
    <p:extLst>
      <p:ext uri="{BB962C8B-B14F-4D97-AF65-F5344CB8AC3E}">
        <p14:creationId xmlns:p14="http://schemas.microsoft.com/office/powerpoint/2010/main" val="765688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9231548"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Aibox Company leads significantly as the top revenue generator.</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10 customers generate substantially less revenue (around $4-5M).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concentration: Top customers drive a disproportionate share.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Large gap: Exists between the revenue of top and bottom tier customers.</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34210F9D-79F3-4B8A-AC76-796B0F602BC6}"/>
              </a:ext>
            </a:extLst>
          </p:cNvPr>
          <p:cNvPicPr>
            <a:picLocks noChangeAspect="1"/>
          </p:cNvPicPr>
          <p:nvPr/>
        </p:nvPicPr>
        <p:blipFill>
          <a:blip r:embed="rId3"/>
          <a:stretch>
            <a:fillRect/>
          </a:stretch>
        </p:blipFill>
        <p:spPr>
          <a:xfrm>
            <a:off x="249572" y="1317606"/>
            <a:ext cx="11421318" cy="3415129"/>
          </a:xfrm>
          <a:prstGeom prst="rect">
            <a:avLst/>
          </a:prstGeom>
        </p:spPr>
      </p:pic>
      <p:grpSp>
        <p:nvGrpSpPr>
          <p:cNvPr id="15" name="Group 14">
            <a:extLst>
              <a:ext uri="{FF2B5EF4-FFF2-40B4-BE49-F238E27FC236}">
                <a16:creationId xmlns:a16="http://schemas.microsoft.com/office/drawing/2014/main" id="{3BEE92BF-EDF0-43AD-84EB-6B78097D0AE5}"/>
              </a:ext>
            </a:extLst>
          </p:cNvPr>
          <p:cNvGrpSpPr/>
          <p:nvPr/>
        </p:nvGrpSpPr>
        <p:grpSpPr>
          <a:xfrm>
            <a:off x="700392" y="4809204"/>
            <a:ext cx="1799684" cy="520496"/>
            <a:chOff x="4990288" y="1782720"/>
            <a:chExt cx="1799684" cy="520496"/>
          </a:xfrm>
        </p:grpSpPr>
        <p:pic>
          <p:nvPicPr>
            <p:cNvPr id="16" name="Picture 15">
              <a:extLst>
                <a:ext uri="{FF2B5EF4-FFF2-40B4-BE49-F238E27FC236}">
                  <a16:creationId xmlns:a16="http://schemas.microsoft.com/office/drawing/2014/main" id="{805499F1-5CF7-482E-9CC3-85D032E64813}"/>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7" name="TextBox 16">
              <a:extLst>
                <a:ext uri="{FF2B5EF4-FFF2-40B4-BE49-F238E27FC236}">
                  <a16:creationId xmlns:a16="http://schemas.microsoft.com/office/drawing/2014/main" id="{F3DBDAF9-3B3E-479B-8CE3-C15C29F0998F}"/>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1" name="Google Shape;257;g21197e7cf6e_0_97">
            <a:extLst>
              <a:ext uri="{FF2B5EF4-FFF2-40B4-BE49-F238E27FC236}">
                <a16:creationId xmlns:a16="http://schemas.microsoft.com/office/drawing/2014/main" id="{2449E120-C251-406B-9222-741B21FC9E12}"/>
              </a:ext>
            </a:extLst>
          </p:cNvPr>
          <p:cNvSpPr txBox="1">
            <a:spLocks/>
          </p:cNvSpPr>
          <p:nvPr/>
        </p:nvSpPr>
        <p:spPr>
          <a:xfrm>
            <a:off x="291102" y="361419"/>
            <a:ext cx="89599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and Bottom 10 Customers by Revenue</a:t>
            </a:r>
          </a:p>
        </p:txBody>
      </p:sp>
    </p:spTree>
    <p:extLst>
      <p:ext uri="{BB962C8B-B14F-4D97-AF65-F5344CB8AC3E}">
        <p14:creationId xmlns:p14="http://schemas.microsoft.com/office/powerpoint/2010/main" val="931720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623700" y="2582579"/>
            <a:ext cx="5428870" cy="2570446"/>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Those Uniform 35–40 % margins confirm strong, consistent pricing and cost control.</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&gt;$10 M clients with &lt;36 % margins reveal discounting hotspots—re evaluate large‑account terms.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$6–9 M clients with &gt;40 % margins are high‑value candidates for targeted upsell.</a:t>
            </a:r>
            <a:endParaRPr lang="en-GB"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FE61AE86-902E-4FC1-B17C-07D7F22741FE}"/>
              </a:ext>
            </a:extLst>
          </p:cNvPr>
          <p:cNvPicPr>
            <a:picLocks noChangeAspect="1"/>
          </p:cNvPicPr>
          <p:nvPr/>
        </p:nvPicPr>
        <p:blipFill>
          <a:blip r:embed="rId3"/>
          <a:srcRect/>
          <a:stretch/>
        </p:blipFill>
        <p:spPr>
          <a:xfrm>
            <a:off x="351173" y="1606883"/>
            <a:ext cx="6017105" cy="4107732"/>
          </a:xfrm>
          <a:prstGeom prst="rect">
            <a:avLst/>
          </a:prstGeom>
        </p:spPr>
      </p:pic>
      <p:grpSp>
        <p:nvGrpSpPr>
          <p:cNvPr id="10" name="Group 9">
            <a:extLst>
              <a:ext uri="{FF2B5EF4-FFF2-40B4-BE49-F238E27FC236}">
                <a16:creationId xmlns:a16="http://schemas.microsoft.com/office/drawing/2014/main" id="{0424FEB4-C23A-4F5C-94D6-30B974864E0F}"/>
              </a:ext>
            </a:extLst>
          </p:cNvPr>
          <p:cNvGrpSpPr/>
          <p:nvPr/>
        </p:nvGrpSpPr>
        <p:grpSpPr>
          <a:xfrm>
            <a:off x="6524448" y="1904839"/>
            <a:ext cx="1799684" cy="520496"/>
            <a:chOff x="4990288" y="1782720"/>
            <a:chExt cx="1799684" cy="520496"/>
          </a:xfrm>
        </p:grpSpPr>
        <p:pic>
          <p:nvPicPr>
            <p:cNvPr id="11" name="Picture 10">
              <a:extLst>
                <a:ext uri="{FF2B5EF4-FFF2-40B4-BE49-F238E27FC236}">
                  <a16:creationId xmlns:a16="http://schemas.microsoft.com/office/drawing/2014/main" id="{9138E342-C826-4674-9A13-CE9AC70D120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96A52B8-5099-4B1B-83C9-3818EE103ED2}"/>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Rectangle 12">
            <a:extLst>
              <a:ext uri="{FF2B5EF4-FFF2-40B4-BE49-F238E27FC236}">
                <a16:creationId xmlns:a16="http://schemas.microsoft.com/office/drawing/2014/main" id="{EC5A6E02-D1B8-42AC-A6A9-D169FAEE931F}"/>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Google Shape;257;g21197e7cf6e_0_97">
            <a:extLst>
              <a:ext uri="{FF2B5EF4-FFF2-40B4-BE49-F238E27FC236}">
                <a16:creationId xmlns:a16="http://schemas.microsoft.com/office/drawing/2014/main" id="{EC3F2E8A-CC3A-44EC-BB95-D0A91F6B51B8}"/>
              </a:ext>
            </a:extLst>
          </p:cNvPr>
          <p:cNvSpPr txBox="1">
            <a:spLocks/>
          </p:cNvSpPr>
          <p:nvPr/>
        </p:nvSpPr>
        <p:spPr>
          <a:xfrm>
            <a:off x="291102" y="361419"/>
            <a:ext cx="10360685"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Customer Segmentation: Revenue vs. Profit Margin</a:t>
            </a:r>
          </a:p>
        </p:txBody>
      </p:sp>
    </p:spTree>
    <p:extLst>
      <p:ext uri="{BB962C8B-B14F-4D97-AF65-F5344CB8AC3E}">
        <p14:creationId xmlns:p14="http://schemas.microsoft.com/office/powerpoint/2010/main" val="550205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371616" y="2271057"/>
            <a:ext cx="5680953" cy="3701118"/>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Unit price is the primary driver, showing very strong correlations with cost (0.94), revenue (0.91) and profit (0.79).</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profit maintain a high link (0.87), underscoring direct profitability gains.</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Quantity’s impact is minimal (≤ 0.34 vs. financials), indicating volume plays a secondary role.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Cost vs. profit correlation (0.58) is moderate, suggesting margin improvement focus should center on pricing.</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248D07D7-4FC1-4A7A-B1B8-B1F2DA259A87}"/>
              </a:ext>
            </a:extLst>
          </p:cNvPr>
          <p:cNvPicPr>
            <a:picLocks noChangeAspect="1"/>
          </p:cNvPicPr>
          <p:nvPr/>
        </p:nvPicPr>
        <p:blipFill>
          <a:blip r:embed="rId3"/>
          <a:srcRect/>
          <a:stretch/>
        </p:blipFill>
        <p:spPr>
          <a:xfrm>
            <a:off x="351173" y="1954510"/>
            <a:ext cx="5620905" cy="3834600"/>
          </a:xfrm>
          <a:prstGeom prst="rect">
            <a:avLst/>
          </a:prstGeom>
        </p:spPr>
      </p:pic>
      <p:grpSp>
        <p:nvGrpSpPr>
          <p:cNvPr id="10" name="Group 9">
            <a:extLst>
              <a:ext uri="{FF2B5EF4-FFF2-40B4-BE49-F238E27FC236}">
                <a16:creationId xmlns:a16="http://schemas.microsoft.com/office/drawing/2014/main" id="{870D0C5A-2E0A-43BA-9EB1-CACEBF500ACA}"/>
              </a:ext>
            </a:extLst>
          </p:cNvPr>
          <p:cNvGrpSpPr/>
          <p:nvPr/>
        </p:nvGrpSpPr>
        <p:grpSpPr>
          <a:xfrm>
            <a:off x="6219924" y="1750561"/>
            <a:ext cx="1799684" cy="520496"/>
            <a:chOff x="4990288" y="1782720"/>
            <a:chExt cx="1799684" cy="520496"/>
          </a:xfrm>
        </p:grpSpPr>
        <p:pic>
          <p:nvPicPr>
            <p:cNvPr id="11" name="Picture 10">
              <a:extLst>
                <a:ext uri="{FF2B5EF4-FFF2-40B4-BE49-F238E27FC236}">
                  <a16:creationId xmlns:a16="http://schemas.microsoft.com/office/drawing/2014/main" id="{C04FD692-7C1E-426B-A1A9-D42082D36522}"/>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38E0E32-AD2E-402F-B026-4576898C411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6" name="Rectangle 5">
            <a:extLst>
              <a:ext uri="{FF2B5EF4-FFF2-40B4-BE49-F238E27FC236}">
                <a16:creationId xmlns:a16="http://schemas.microsoft.com/office/drawing/2014/main" id="{D8594DA7-4735-457A-AD22-C8533C973609}"/>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57;g21197e7cf6e_0_97">
            <a:extLst>
              <a:ext uri="{FF2B5EF4-FFF2-40B4-BE49-F238E27FC236}">
                <a16:creationId xmlns:a16="http://schemas.microsoft.com/office/drawing/2014/main" id="{930A99F3-207D-43B4-9CC7-150443490A66}"/>
              </a:ext>
            </a:extLst>
          </p:cNvPr>
          <p:cNvSpPr txBox="1">
            <a:spLocks/>
          </p:cNvSpPr>
          <p:nvPr/>
        </p:nvSpPr>
        <p:spPr>
          <a:xfrm>
            <a:off x="291102" y="361419"/>
            <a:ext cx="8813987"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Correlation Heatmap of Numeric Features</a:t>
            </a:r>
          </a:p>
        </p:txBody>
      </p:sp>
    </p:spTree>
    <p:extLst>
      <p:ext uri="{BB962C8B-B14F-4D97-AF65-F5344CB8AC3E}">
        <p14:creationId xmlns:p14="http://schemas.microsoft.com/office/powerpoint/2010/main" val="176992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Key Insights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4" name="TextBox 3">
            <a:extLst>
              <a:ext uri="{FF2B5EF4-FFF2-40B4-BE49-F238E27FC236}">
                <a16:creationId xmlns:a16="http://schemas.microsoft.com/office/drawing/2014/main" id="{57FF0907-75F7-4D14-9B2A-616F6EC8DD1E}"/>
              </a:ext>
            </a:extLst>
          </p:cNvPr>
          <p:cNvSpPr txBox="1"/>
          <p:nvPr/>
        </p:nvSpPr>
        <p:spPr>
          <a:xfrm>
            <a:off x="761819" y="1891715"/>
            <a:ext cx="11084560" cy="3139321"/>
          </a:xfrm>
          <a:prstGeom prst="rect">
            <a:avLst/>
          </a:prstGeom>
          <a:noFill/>
        </p:spPr>
        <p:txBody>
          <a:bodyPr wrap="square" rtlCol="0">
            <a:spAutoFit/>
          </a:bodyPr>
          <a:lstStyle/>
          <a:p>
            <a:r>
              <a:rPr lang="en-GB" sz="1800" dirty="0">
                <a:effectLst/>
                <a:latin typeface="Poppins" panose="020B0604020202020204" charset="0"/>
                <a:cs typeface="Poppins" panose="020B0604020202020204" charset="0"/>
              </a:rPr>
              <a:t>Pronounced Seasonality: January revenues average $124 M, dipping to $95 M in April.</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Concentration: Products 26 &amp; 25 together drive ~25 % of total sales.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Trade‑Off: Wholesale captures 54 % of volume; Export leads with ~</a:t>
            </a:r>
            <a:r>
              <a:rPr lang="en-GB" sz="1800" dirty="0">
                <a:latin typeface="Poppins" panose="020B0604020202020204" charset="0"/>
                <a:cs typeface="Poppins" panose="020B0604020202020204" charset="0"/>
              </a:rPr>
              <a:t>38</a:t>
            </a:r>
            <a:r>
              <a:rPr lang="en-GB" sz="1800" dirty="0">
                <a:effectLst/>
                <a:latin typeface="Poppins" panose="020B0604020202020204" charset="0"/>
                <a:cs typeface="Poppins" panose="020B0604020202020204" charset="0"/>
              </a:rPr>
              <a:t> % average margin.</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Geographic Dominance: California alone logs 7.6K orders ($230 M); the West region shows the largest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Aibox Company and State Ltd are the most valuable customers in terms of Revenue.</a:t>
            </a:r>
            <a:endParaRPr lang="en-IN" sz="1800" dirty="0">
              <a:latin typeface="Poppins" panose="020B0604020202020204" charset="0"/>
              <a:cs typeface="Poppins" panose="020B0604020202020204" charset="0"/>
            </a:endParaRPr>
          </a:p>
        </p:txBody>
      </p:sp>
      <p:sp>
        <p:nvSpPr>
          <p:cNvPr id="14" name="Oval 13">
            <a:extLst>
              <a:ext uri="{FF2B5EF4-FFF2-40B4-BE49-F238E27FC236}">
                <a16:creationId xmlns:a16="http://schemas.microsoft.com/office/drawing/2014/main" id="{353109F4-10B3-441A-97F7-381BC24E7883}"/>
              </a:ext>
            </a:extLst>
          </p:cNvPr>
          <p:cNvSpPr/>
          <p:nvPr/>
        </p:nvSpPr>
        <p:spPr>
          <a:xfrm>
            <a:off x="527390" y="475911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64E0663E-C064-41DE-A025-E5D03F06F96E}"/>
              </a:ext>
            </a:extLst>
          </p:cNvPr>
          <p:cNvSpPr/>
          <p:nvPr/>
        </p:nvSpPr>
        <p:spPr>
          <a:xfrm>
            <a:off x="512525" y="3941560"/>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498EDB6-D906-4919-84C8-05A8BFB0C35F}"/>
              </a:ext>
            </a:extLst>
          </p:cNvPr>
          <p:cNvSpPr/>
          <p:nvPr/>
        </p:nvSpPr>
        <p:spPr>
          <a:xfrm>
            <a:off x="527771" y="312400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1858F85-53B7-46EF-A995-0E1C7217880C}"/>
              </a:ext>
            </a:extLst>
          </p:cNvPr>
          <p:cNvSpPr/>
          <p:nvPr/>
        </p:nvSpPr>
        <p:spPr>
          <a:xfrm>
            <a:off x="527390" y="199649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D548245C-3A20-459A-92C5-AF9BAE8FAC8A}"/>
              </a:ext>
            </a:extLst>
          </p:cNvPr>
          <p:cNvSpPr/>
          <p:nvPr/>
        </p:nvSpPr>
        <p:spPr>
          <a:xfrm>
            <a:off x="527390" y="2547301"/>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2890132-0527-4A5E-83E8-2C03B1F118FF}"/>
              </a:ext>
            </a:extLst>
          </p:cNvPr>
          <p:cNvSpPr txBox="1"/>
          <p:nvPr/>
        </p:nvSpPr>
        <p:spPr>
          <a:xfrm>
            <a:off x="4164848" y="304790"/>
            <a:ext cx="2935321"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Key Insights</a:t>
            </a:r>
            <a:endParaRPr lang="en-IN" dirty="0"/>
          </a:p>
        </p:txBody>
      </p:sp>
      <p:pic>
        <p:nvPicPr>
          <p:cNvPr id="3" name="Picture 2">
            <a:extLst>
              <a:ext uri="{FF2B5EF4-FFF2-40B4-BE49-F238E27FC236}">
                <a16:creationId xmlns:a16="http://schemas.microsoft.com/office/drawing/2014/main" id="{6F5CE90D-841B-42FE-80FE-A63ABB2897FF}"/>
              </a:ext>
            </a:extLst>
          </p:cNvPr>
          <p:cNvPicPr>
            <a:picLocks noChangeAspect="1"/>
          </p:cNvPicPr>
          <p:nvPr/>
        </p:nvPicPr>
        <p:blipFill>
          <a:blip r:embed="rId5"/>
          <a:stretch>
            <a:fillRect/>
          </a:stretch>
        </p:blipFill>
        <p:spPr>
          <a:xfrm>
            <a:off x="6910389" y="304790"/>
            <a:ext cx="622911" cy="51734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29</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Recommendat</a:t>
            </a:r>
            <a:r>
              <a:rPr lang="en-US" sz="2800" b="1" dirty="0">
                <a:solidFill>
                  <a:srgbClr val="FFFFFF"/>
                </a:solidFill>
                <a:latin typeface="Poppins"/>
                <a:ea typeface="Poppins"/>
                <a:cs typeface="Poppins"/>
                <a:sym typeface="Poppins"/>
              </a:rPr>
              <a:t>ions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79777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Problem Statement</a:t>
            </a:r>
            <a:endParaRPr sz="28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14792"/>
            <a:ext cx="11303283" cy="3970318"/>
          </a:xfrm>
          <a:prstGeom prst="rect">
            <a:avLst/>
          </a:prstGeom>
          <a:noFill/>
        </p:spPr>
        <p:txBody>
          <a:bodyPr wrap="square">
            <a:spAutoFit/>
          </a:bodyPr>
          <a:lstStyle/>
          <a:p>
            <a:r>
              <a:rPr lang="en-GB" sz="1800" dirty="0">
                <a:effectLst/>
                <a:latin typeface="Poppins" panose="020B0604020202020204" charset="0"/>
                <a:cs typeface="Poppins" panose="020B0604020202020204" charset="0"/>
              </a:rPr>
              <a:t>Seasonal Promotions: Launch recovery campaigns in April and amplify January offers to smooth revenue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Optimization: Double down on top products 26 &amp; 25 and re-evaluate pricing or phase out low‑margin SKUs.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Expansion: Incentivize Export partnerships for high margins and introduce volume deals in Wholesale.</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Regional Investment: Replicate California’s success in other regions and boost marketing in the Northeast &amp; Midwest.</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Margin Monitoring: Flag orders below 80 % margin and analyse cost drivers to uplift underperforming segments.</a:t>
            </a:r>
            <a:endParaRPr lang="en-IN" sz="18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77055" y="175265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1400" y="255021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77055" y="336338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38A4CC3-DB46-44AD-BB29-BD6BA46686DB}"/>
              </a:ext>
            </a:extLst>
          </p:cNvPr>
          <p:cNvSpPr/>
          <p:nvPr/>
        </p:nvSpPr>
        <p:spPr>
          <a:xfrm>
            <a:off x="477055" y="419510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3F82211C-C064-4556-A886-C9550795DB0D}"/>
              </a:ext>
            </a:extLst>
          </p:cNvPr>
          <p:cNvSpPr/>
          <p:nvPr/>
        </p:nvSpPr>
        <p:spPr>
          <a:xfrm>
            <a:off x="475272" y="502682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D1BCE4D-6158-41FE-8612-9E4DC07FD841}"/>
              </a:ext>
            </a:extLst>
          </p:cNvPr>
          <p:cNvPicPr>
            <a:picLocks noChangeAspect="1"/>
          </p:cNvPicPr>
          <p:nvPr/>
        </p:nvPicPr>
        <p:blipFill>
          <a:blip r:embed="rId5"/>
          <a:stretch>
            <a:fillRect/>
          </a:stretch>
        </p:blipFill>
        <p:spPr>
          <a:xfrm>
            <a:off x="7566931" y="403435"/>
            <a:ext cx="449038" cy="449038"/>
          </a:xfrm>
          <a:prstGeom prst="rect">
            <a:avLst/>
          </a:prstGeom>
        </p:spPr>
      </p:pic>
      <p:sp>
        <p:nvSpPr>
          <p:cNvPr id="15" name="TextBox 14">
            <a:extLst>
              <a:ext uri="{FF2B5EF4-FFF2-40B4-BE49-F238E27FC236}">
                <a16:creationId xmlns:a16="http://schemas.microsoft.com/office/drawing/2014/main" id="{83D71369-AFB0-40E1-B98D-52352B364C5E}"/>
              </a:ext>
            </a:extLst>
          </p:cNvPr>
          <p:cNvSpPr txBox="1"/>
          <p:nvPr/>
        </p:nvSpPr>
        <p:spPr>
          <a:xfrm>
            <a:off x="3336173" y="335567"/>
            <a:ext cx="44552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Recommendations</a:t>
            </a:r>
            <a:endParaRPr lang="en-IN" sz="3200" dirty="0"/>
          </a:p>
        </p:txBody>
      </p:sp>
    </p:spTree>
    <p:extLst>
      <p:ext uri="{BB962C8B-B14F-4D97-AF65-F5344CB8AC3E}">
        <p14:creationId xmlns:p14="http://schemas.microsoft.com/office/powerpoint/2010/main" val="2845123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11" name="Oval 10">
            <a:extLst>
              <a:ext uri="{FF2B5EF4-FFF2-40B4-BE49-F238E27FC236}">
                <a16:creationId xmlns:a16="http://schemas.microsoft.com/office/drawing/2014/main" id="{41993E46-DEA3-4076-A647-F1F327237E38}"/>
              </a:ext>
            </a:extLst>
          </p:cNvPr>
          <p:cNvSpPr/>
          <p:nvPr/>
        </p:nvSpPr>
        <p:spPr>
          <a:xfrm>
            <a:off x="7172383" y="238337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F86CAF-AF8E-4B21-8106-07E3225F85F6}"/>
              </a:ext>
            </a:extLst>
          </p:cNvPr>
          <p:cNvSpPr txBox="1"/>
          <p:nvPr/>
        </p:nvSpPr>
        <p:spPr>
          <a:xfrm>
            <a:off x="3940497" y="1800953"/>
            <a:ext cx="4486104" cy="1015663"/>
          </a:xfrm>
          <a:prstGeom prst="rect">
            <a:avLst/>
          </a:prstGeom>
          <a:noFill/>
        </p:spPr>
        <p:txBody>
          <a:bodyPr wrap="square">
            <a:spAutoFit/>
          </a:bodyPr>
          <a:lstStyle/>
          <a:p>
            <a:r>
              <a:rPr lang="en-IN" sz="6000" b="1" dirty="0">
                <a:solidFill>
                  <a:srgbClr val="000000">
                    <a:lumMod val="65000"/>
                    <a:lumOff val="35000"/>
                  </a:srgbClr>
                </a:solidFill>
                <a:latin typeface="Comic Sans MS" panose="030F0702030302020204" pitchFamily="66" charset="0"/>
                <a:cs typeface="Poppins"/>
                <a:sym typeface="Poppins"/>
              </a:rPr>
              <a:t>T</a:t>
            </a:r>
            <a:r>
              <a:rPr kumimoji="0" lang="en-IN" sz="6000" b="1" i="0" u="none" strike="noStrike" kern="0" cap="none" spc="0" normalizeH="0" baseline="0" noProof="0" dirty="0">
                <a:ln>
                  <a:noFill/>
                </a:ln>
                <a:solidFill>
                  <a:srgbClr val="000000">
                    <a:lumMod val="65000"/>
                    <a:lumOff val="35000"/>
                  </a:srgbClr>
                </a:solidFill>
                <a:effectLst/>
                <a:uLnTx/>
                <a:uFillTx/>
                <a:latin typeface="Comic Sans MS" panose="030F0702030302020204" pitchFamily="66" charset="0"/>
                <a:cs typeface="Poppins"/>
                <a:sym typeface="Poppins"/>
              </a:rPr>
              <a:t>hank You</a:t>
            </a:r>
            <a:endParaRPr lang="en-IN" sz="6000" dirty="0">
              <a:latin typeface="Comic Sans MS" panose="030F0702030302020204" pitchFamily="66" charset="0"/>
            </a:endParaRPr>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rcRect/>
          <a:stretch/>
        </p:blipFill>
        <p:spPr>
          <a:xfrm>
            <a:off x="4430104" y="2938837"/>
            <a:ext cx="3029082" cy="3029082"/>
          </a:xfrm>
          <a:prstGeom prst="rect">
            <a:avLst/>
          </a:prstGeom>
        </p:spPr>
      </p:pic>
    </p:spTree>
    <p:extLst>
      <p:ext uri="{BB962C8B-B14F-4D97-AF65-F5344CB8AC3E}">
        <p14:creationId xmlns:p14="http://schemas.microsoft.com/office/powerpoint/2010/main" val="347512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69" name="Google Shape;169;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0" name="Google Shape;170;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1" name="Google Shape;171;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3" name="Google Shape;173;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4" name="Google Shape;174;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5" name="Google Shape;175;g21194ee596e_0_174"/>
          <p:cNvSpPr txBox="1"/>
          <p:nvPr/>
        </p:nvSpPr>
        <p:spPr>
          <a:xfrm>
            <a:off x="718370" y="4046180"/>
            <a:ext cx="10305230" cy="1846659"/>
          </a:xfrm>
          <a:prstGeom prst="rect">
            <a:avLst/>
          </a:prstGeom>
          <a:noFill/>
          <a:ln>
            <a:noFill/>
          </a:ln>
        </p:spPr>
        <p:txBody>
          <a:bodyPr spcFirstLastPara="1" wrap="square" lIns="0" tIns="0" rIns="0" bIns="0" anchor="t" anchorCtr="0">
            <a:spAutoFit/>
          </a:bodyPr>
          <a:lstStyle/>
          <a:p>
            <a:pPr marL="139700" marR="0" lvl="0" algn="l" rtl="0">
              <a:lnSpc>
                <a:spcPct val="150000"/>
              </a:lnSpc>
              <a:spcBef>
                <a:spcPts val="0"/>
              </a:spcBef>
              <a:spcAft>
                <a:spcPts val="0"/>
              </a:spcAft>
              <a:buClr>
                <a:schemeClr val="dk1"/>
              </a:buClr>
              <a:buSzPts val="1400"/>
            </a:pPr>
            <a:r>
              <a:rPr lang="en-GB" sz="1600" dirty="0">
                <a:effectLst/>
                <a:latin typeface="Poppins" panose="020B0604020202020204" charset="0"/>
                <a:cs typeface="Poppins" panose="020B0604020202020204" charset="0"/>
              </a:rPr>
              <a:t>Inconsistent revenue and profit performance across U.S. regions</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Lack of visibility into seasonal swings, top SKUs, and channel profitability</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Goal: Leverage 5 years of historical data to pinpoint growth levers and optimize strategy</a:t>
            </a:r>
            <a:endParaRPr sz="1600" b="0" i="0" u="none" strike="noStrike" cap="none" dirty="0">
              <a:solidFill>
                <a:srgbClr val="4D5156"/>
              </a:solidFill>
              <a:highlight>
                <a:srgbClr val="FFFFFF"/>
              </a:highlight>
              <a:latin typeface="Poppins" panose="020B0604020202020204" charset="0"/>
              <a:ea typeface="Poppins"/>
              <a:cs typeface="Poppins" panose="020B0604020202020204" charset="0"/>
              <a:sym typeface="Poppins"/>
            </a:endParaRPr>
          </a:p>
        </p:txBody>
      </p:sp>
      <p:sp>
        <p:nvSpPr>
          <p:cNvPr id="11" name="Google Shape;172;g21194ee596e_0_174">
            <a:extLst>
              <a:ext uri="{FF2B5EF4-FFF2-40B4-BE49-F238E27FC236}">
                <a16:creationId xmlns:a16="http://schemas.microsoft.com/office/drawing/2014/main" id="{8C5D04DA-9493-4639-B51F-7B0D3CD03EE2}"/>
              </a:ext>
            </a:extLst>
          </p:cNvPr>
          <p:cNvSpPr txBox="1">
            <a:spLocks/>
          </p:cNvSpPr>
          <p:nvPr/>
        </p:nvSpPr>
        <p:spPr>
          <a:xfrm>
            <a:off x="802640" y="3446518"/>
            <a:ext cx="5152540"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b="0" dirty="0">
                <a:effectLst/>
              </a:rPr>
              <a:t>What’s the Business Question?</a:t>
            </a:r>
            <a:endParaRPr lang="en-IN" sz="2400" b="0" dirty="0"/>
          </a:p>
        </p:txBody>
      </p:sp>
      <p:sp>
        <p:nvSpPr>
          <p:cNvPr id="2" name="Oval 1">
            <a:extLst>
              <a:ext uri="{FF2B5EF4-FFF2-40B4-BE49-F238E27FC236}">
                <a16:creationId xmlns:a16="http://schemas.microsoft.com/office/drawing/2014/main" id="{01E11A21-3B16-475C-9D2F-A65D1BA6D1EB}"/>
              </a:ext>
            </a:extLst>
          </p:cNvPr>
          <p:cNvSpPr/>
          <p:nvPr/>
        </p:nvSpPr>
        <p:spPr>
          <a:xfrm>
            <a:off x="531977" y="417364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5BC3889-2C67-4B20-B29F-006138D2D1DB}"/>
              </a:ext>
            </a:extLst>
          </p:cNvPr>
          <p:cNvSpPr/>
          <p:nvPr/>
        </p:nvSpPr>
        <p:spPr>
          <a:xfrm>
            <a:off x="520859" y="490389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B577B2B-77F8-416B-AA83-405D34D1834E}"/>
              </a:ext>
            </a:extLst>
          </p:cNvPr>
          <p:cNvSpPr/>
          <p:nvPr/>
        </p:nvSpPr>
        <p:spPr>
          <a:xfrm>
            <a:off x="531977" y="563414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512B818-0481-4D4B-A218-CFCC6EAC3762}"/>
              </a:ext>
            </a:extLst>
          </p:cNvPr>
          <p:cNvSpPr txBox="1"/>
          <p:nvPr/>
        </p:nvSpPr>
        <p:spPr>
          <a:xfrm>
            <a:off x="709780" y="1631126"/>
            <a:ext cx="10119360" cy="1200329"/>
          </a:xfrm>
          <a:prstGeom prst="rect">
            <a:avLst/>
          </a:prstGeom>
          <a:noFill/>
        </p:spPr>
        <p:txBody>
          <a:bodyPr wrap="square" rtlCol="0">
            <a:spAutoFit/>
          </a:bodyPr>
          <a:lstStyle/>
          <a:p>
            <a:r>
              <a:rPr lang="en-GB" sz="1800" dirty="0">
                <a:solidFill>
                  <a:schemeClr val="tx1">
                    <a:lumMod val="65000"/>
                    <a:lumOff val="35000"/>
                  </a:schemeClr>
                </a:solidFill>
                <a:latin typeface="Poppins" panose="020B0604020202020204" charset="0"/>
                <a:cs typeface="Poppins" panose="020B0604020202020204" charset="0"/>
              </a:rP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endParaRPr lang="en-IN" sz="1800" dirty="0">
              <a:solidFill>
                <a:schemeClr val="tx1">
                  <a:lumMod val="65000"/>
                  <a:lumOff val="35000"/>
                </a:schemeClr>
              </a:solidFill>
              <a:latin typeface="Poppins" panose="020B0604020202020204" charset="0"/>
              <a:cs typeface="Poppins" panose="020B0604020202020204" charset="0"/>
            </a:endParaRPr>
          </a:p>
        </p:txBody>
      </p:sp>
      <p:sp>
        <p:nvSpPr>
          <p:cNvPr id="15" name="Google Shape;147;p2">
            <a:extLst>
              <a:ext uri="{FF2B5EF4-FFF2-40B4-BE49-F238E27FC236}">
                <a16:creationId xmlns:a16="http://schemas.microsoft.com/office/drawing/2014/main" id="{2BCC2704-FC24-43ED-A750-E2F92EF60F12}"/>
              </a:ext>
            </a:extLst>
          </p:cNvPr>
          <p:cNvSpPr txBox="1">
            <a:spLocks/>
          </p:cNvSpPr>
          <p:nvPr/>
        </p:nvSpPr>
        <p:spPr>
          <a:xfrm>
            <a:off x="463044" y="421813"/>
            <a:ext cx="4188278"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Problem Statement</a:t>
            </a:r>
            <a:endParaRPr lang="en-US" sz="3200"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5</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Approach</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98606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6</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EF786390-49C8-49E0-B426-C5157FAF1300}"/>
              </a:ext>
            </a:extLst>
          </p:cNvPr>
          <p:cNvSpPr/>
          <p:nvPr/>
        </p:nvSpPr>
        <p:spPr>
          <a:xfrm>
            <a:off x="3868366" y="1780162"/>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Exploratory Data Analysis</a:t>
            </a:r>
          </a:p>
        </p:txBody>
      </p:sp>
      <p:sp>
        <p:nvSpPr>
          <p:cNvPr id="7" name="Arrow: Down 6">
            <a:extLst>
              <a:ext uri="{FF2B5EF4-FFF2-40B4-BE49-F238E27FC236}">
                <a16:creationId xmlns:a16="http://schemas.microsoft.com/office/drawing/2014/main" id="{B04D62CA-0D74-423A-8B8E-1D0931ACDA1B}"/>
              </a:ext>
            </a:extLst>
          </p:cNvPr>
          <p:cNvSpPr/>
          <p:nvPr/>
        </p:nvSpPr>
        <p:spPr>
          <a:xfrm>
            <a:off x="5890097" y="3932594"/>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767FD30-A16F-4190-90E2-E5D864B23DCA}"/>
              </a:ext>
            </a:extLst>
          </p:cNvPr>
          <p:cNvSpPr txBox="1"/>
          <p:nvPr/>
        </p:nvSpPr>
        <p:spPr>
          <a:xfrm>
            <a:off x="4383564" y="5077838"/>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Dive into historical sales, margins, products, channels, regions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30" name="TextBox 29">
            <a:extLst>
              <a:ext uri="{FF2B5EF4-FFF2-40B4-BE49-F238E27FC236}">
                <a16:creationId xmlns:a16="http://schemas.microsoft.com/office/drawing/2014/main" id="{F5524C7F-A5F0-4504-9D64-B4D4EEE5B159}"/>
              </a:ext>
            </a:extLst>
          </p:cNvPr>
          <p:cNvSpPr txBox="1"/>
          <p:nvPr/>
        </p:nvSpPr>
        <p:spPr>
          <a:xfrm>
            <a:off x="4383564" y="5790674"/>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Surface trend, outliers &amp; relationships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31" name="Oval 30">
            <a:extLst>
              <a:ext uri="{FF2B5EF4-FFF2-40B4-BE49-F238E27FC236}">
                <a16:creationId xmlns:a16="http://schemas.microsoft.com/office/drawing/2014/main" id="{2CFBD04C-D308-49D3-A942-AE5485CA5565}"/>
              </a:ext>
            </a:extLst>
          </p:cNvPr>
          <p:cNvSpPr/>
          <p:nvPr/>
        </p:nvSpPr>
        <p:spPr>
          <a:xfrm>
            <a:off x="4169555" y="5185820"/>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1CED950A-B354-4091-B9D5-11788B58C8A9}"/>
              </a:ext>
            </a:extLst>
          </p:cNvPr>
          <p:cNvSpPr/>
          <p:nvPr/>
        </p:nvSpPr>
        <p:spPr>
          <a:xfrm>
            <a:off x="4169555" y="5873242"/>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oogle Shape;147;p2">
            <a:extLst>
              <a:ext uri="{FF2B5EF4-FFF2-40B4-BE49-F238E27FC236}">
                <a16:creationId xmlns:a16="http://schemas.microsoft.com/office/drawing/2014/main" id="{E2C9632B-DA41-4294-8BC1-3C70617AD806}"/>
              </a:ext>
            </a:extLst>
          </p:cNvPr>
          <p:cNvSpPr txBox="1">
            <a:spLocks/>
          </p:cNvSpPr>
          <p:nvPr/>
        </p:nvSpPr>
        <p:spPr>
          <a:xfrm>
            <a:off x="463043" y="421813"/>
            <a:ext cx="7928481"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Approach – </a:t>
            </a:r>
            <a:r>
              <a:rPr lang="en-IN" sz="3200" dirty="0">
                <a:solidFill>
                  <a:schemeClr val="tx1">
                    <a:lumMod val="75000"/>
                    <a:lumOff val="25000"/>
                  </a:schemeClr>
                </a:solidFill>
              </a:rPr>
              <a:t>EDA</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59369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7</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dirty="0">
                <a:solidFill>
                  <a:srgbClr val="FFFFFF"/>
                </a:solidFill>
                <a:latin typeface="Poppins"/>
                <a:ea typeface="Poppins"/>
                <a:cs typeface="Poppins"/>
                <a:sym typeface="Poppins"/>
              </a:rPr>
              <a:t>Project Workflow</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4981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8</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DF224B0A-B7DA-4658-84D8-77EAAAA36721}"/>
              </a:ext>
            </a:extLst>
          </p:cNvPr>
          <p:cNvGrpSpPr/>
          <p:nvPr/>
        </p:nvGrpSpPr>
        <p:grpSpPr>
          <a:xfrm>
            <a:off x="722279" y="1736386"/>
            <a:ext cx="515566" cy="496110"/>
            <a:chOff x="1342417" y="1955260"/>
            <a:chExt cx="603115" cy="584775"/>
          </a:xfrm>
        </p:grpSpPr>
        <p:sp>
          <p:nvSpPr>
            <p:cNvPr id="3" name="Oval 2">
              <a:extLst>
                <a:ext uri="{FF2B5EF4-FFF2-40B4-BE49-F238E27FC236}">
                  <a16:creationId xmlns:a16="http://schemas.microsoft.com/office/drawing/2014/main" id="{089343E5-4B2D-4BC3-8EE0-946E05CD05D9}"/>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0" name="Oval 9">
              <a:extLst>
                <a:ext uri="{FF2B5EF4-FFF2-40B4-BE49-F238E27FC236}">
                  <a16:creationId xmlns:a16="http://schemas.microsoft.com/office/drawing/2014/main" id="{1D168AE5-10DE-45C6-9E2E-7BD888A72375}"/>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1</a:t>
              </a:r>
            </a:p>
          </p:txBody>
        </p:sp>
      </p:grpSp>
      <p:grpSp>
        <p:nvGrpSpPr>
          <p:cNvPr id="21" name="Group 20">
            <a:extLst>
              <a:ext uri="{FF2B5EF4-FFF2-40B4-BE49-F238E27FC236}">
                <a16:creationId xmlns:a16="http://schemas.microsoft.com/office/drawing/2014/main" id="{D5E95E7B-E630-4DFF-9DBE-EE55E40FEADD}"/>
              </a:ext>
            </a:extLst>
          </p:cNvPr>
          <p:cNvGrpSpPr/>
          <p:nvPr/>
        </p:nvGrpSpPr>
        <p:grpSpPr>
          <a:xfrm>
            <a:off x="1381328" y="1434217"/>
            <a:ext cx="3988340" cy="1172796"/>
            <a:chOff x="1381328" y="1434217"/>
            <a:chExt cx="3988340" cy="1172796"/>
          </a:xfrm>
        </p:grpSpPr>
        <p:grpSp>
          <p:nvGrpSpPr>
            <p:cNvPr id="20" name="Group 19">
              <a:extLst>
                <a:ext uri="{FF2B5EF4-FFF2-40B4-BE49-F238E27FC236}">
                  <a16:creationId xmlns:a16="http://schemas.microsoft.com/office/drawing/2014/main" id="{BF6D0B17-11C6-4912-A377-9ACA0AA9214F}"/>
                </a:ext>
              </a:extLst>
            </p:cNvPr>
            <p:cNvGrpSpPr/>
            <p:nvPr/>
          </p:nvGrpSpPr>
          <p:grpSpPr>
            <a:xfrm>
              <a:off x="1381328" y="1434217"/>
              <a:ext cx="3988340" cy="1172796"/>
              <a:chOff x="1381328" y="1434217"/>
              <a:chExt cx="3988340" cy="1172796"/>
            </a:xfrm>
          </p:grpSpPr>
          <p:grpSp>
            <p:nvGrpSpPr>
              <p:cNvPr id="19" name="Group 18">
                <a:extLst>
                  <a:ext uri="{FF2B5EF4-FFF2-40B4-BE49-F238E27FC236}">
                    <a16:creationId xmlns:a16="http://schemas.microsoft.com/office/drawing/2014/main" id="{280696E0-F33F-4F8F-BEF9-47CE369EC2B4}"/>
                  </a:ext>
                </a:extLst>
              </p:cNvPr>
              <p:cNvGrpSpPr/>
              <p:nvPr/>
            </p:nvGrpSpPr>
            <p:grpSpPr>
              <a:xfrm>
                <a:off x="1381328" y="1434829"/>
                <a:ext cx="3988340" cy="1172184"/>
                <a:chOff x="1381328" y="1434829"/>
                <a:chExt cx="3988340" cy="1172184"/>
              </a:xfrm>
            </p:grpSpPr>
            <p:sp>
              <p:nvSpPr>
                <p:cNvPr id="7" name="Rectangle: Rounded Corners 6">
                  <a:extLst>
                    <a:ext uri="{FF2B5EF4-FFF2-40B4-BE49-F238E27FC236}">
                      <a16:creationId xmlns:a16="http://schemas.microsoft.com/office/drawing/2014/main" id="{9EE557D7-8B52-48E0-BA8F-679E1894310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8" name="Rectangle: Rounded Corners 7">
                  <a:extLst>
                    <a:ext uri="{FF2B5EF4-FFF2-40B4-BE49-F238E27FC236}">
                      <a16:creationId xmlns:a16="http://schemas.microsoft.com/office/drawing/2014/main" id="{9372ADC6-D177-4A3B-A941-FB3884741A1A}"/>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03EC3956-454F-47F7-9AA5-29BE27635D16}"/>
                  </a:ext>
                </a:extLst>
              </p:cNvPr>
              <p:cNvSpPr txBox="1"/>
              <p:nvPr/>
            </p:nvSpPr>
            <p:spPr>
              <a:xfrm>
                <a:off x="1976717" y="1434217"/>
                <a:ext cx="2896947"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Define Business Objective</a:t>
                </a:r>
              </a:p>
            </p:txBody>
          </p:sp>
        </p:grpSp>
        <p:sp>
          <p:nvSpPr>
            <p:cNvPr id="11" name="TextBox 10">
              <a:extLst>
                <a:ext uri="{FF2B5EF4-FFF2-40B4-BE49-F238E27FC236}">
                  <a16:creationId xmlns:a16="http://schemas.microsoft.com/office/drawing/2014/main" id="{F6CA487F-1F18-4418-AFDB-70EDFA869D6E}"/>
                </a:ext>
              </a:extLst>
            </p:cNvPr>
            <p:cNvSpPr txBox="1"/>
            <p:nvPr/>
          </p:nvSpPr>
          <p:spPr>
            <a:xfrm>
              <a:off x="1710446" y="1920858"/>
              <a:ext cx="3561945"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Understand the core problem and expected business outcomes.</a:t>
              </a:r>
              <a:endParaRPr lang="en-IN" dirty="0">
                <a:solidFill>
                  <a:schemeClr val="tx1">
                    <a:lumMod val="75000"/>
                    <a:lumOff val="25000"/>
                  </a:schemeClr>
                </a:solidFill>
                <a:latin typeface="Poppins" panose="020B0604020202020204" charset="0"/>
                <a:cs typeface="Poppins" panose="020B0604020202020204" charset="0"/>
              </a:endParaRPr>
            </a:p>
          </p:txBody>
        </p:sp>
      </p:grpSp>
      <p:grpSp>
        <p:nvGrpSpPr>
          <p:cNvPr id="22" name="Group 21">
            <a:extLst>
              <a:ext uri="{FF2B5EF4-FFF2-40B4-BE49-F238E27FC236}">
                <a16:creationId xmlns:a16="http://schemas.microsoft.com/office/drawing/2014/main" id="{19D0BBFF-8B46-41EA-9432-D45859685DF7}"/>
              </a:ext>
            </a:extLst>
          </p:cNvPr>
          <p:cNvGrpSpPr/>
          <p:nvPr/>
        </p:nvGrpSpPr>
        <p:grpSpPr>
          <a:xfrm>
            <a:off x="6919610" y="1434523"/>
            <a:ext cx="4653866" cy="1172796"/>
            <a:chOff x="6919610" y="1434523"/>
            <a:chExt cx="4653866" cy="1172796"/>
          </a:xfrm>
        </p:grpSpPr>
        <p:grpSp>
          <p:nvGrpSpPr>
            <p:cNvPr id="13" name="Group 12">
              <a:extLst>
                <a:ext uri="{FF2B5EF4-FFF2-40B4-BE49-F238E27FC236}">
                  <a16:creationId xmlns:a16="http://schemas.microsoft.com/office/drawing/2014/main" id="{11B7D166-4071-4D7E-9D73-F0FA24768FD5}"/>
                </a:ext>
              </a:extLst>
            </p:cNvPr>
            <p:cNvGrpSpPr/>
            <p:nvPr/>
          </p:nvGrpSpPr>
          <p:grpSpPr>
            <a:xfrm>
              <a:off x="6919610" y="1736386"/>
              <a:ext cx="515566" cy="496110"/>
              <a:chOff x="1342417" y="1955260"/>
              <a:chExt cx="603115" cy="584775"/>
            </a:xfrm>
          </p:grpSpPr>
          <p:sp>
            <p:nvSpPr>
              <p:cNvPr id="15" name="Oval 14">
                <a:extLst>
                  <a:ext uri="{FF2B5EF4-FFF2-40B4-BE49-F238E27FC236}">
                    <a16:creationId xmlns:a16="http://schemas.microsoft.com/office/drawing/2014/main" id="{73248B29-E84C-4432-8E22-0CEEA1986F73}"/>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6" name="Oval 15">
                <a:extLst>
                  <a:ext uri="{FF2B5EF4-FFF2-40B4-BE49-F238E27FC236}">
                    <a16:creationId xmlns:a16="http://schemas.microsoft.com/office/drawing/2014/main" id="{C927EDD5-A3A6-4179-B14F-5B8ABC9EF74F}"/>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2</a:t>
                </a:r>
              </a:p>
            </p:txBody>
          </p:sp>
        </p:grpSp>
        <p:grpSp>
          <p:nvGrpSpPr>
            <p:cNvPr id="25" name="Group 24">
              <a:extLst>
                <a:ext uri="{FF2B5EF4-FFF2-40B4-BE49-F238E27FC236}">
                  <a16:creationId xmlns:a16="http://schemas.microsoft.com/office/drawing/2014/main" id="{B8169776-30B8-4FBC-A478-8FFCF84A0AD9}"/>
                </a:ext>
              </a:extLst>
            </p:cNvPr>
            <p:cNvGrpSpPr/>
            <p:nvPr/>
          </p:nvGrpSpPr>
          <p:grpSpPr>
            <a:xfrm>
              <a:off x="7585136" y="1434523"/>
              <a:ext cx="3988340" cy="1172796"/>
              <a:chOff x="1381328" y="1434217"/>
              <a:chExt cx="3988340" cy="1172796"/>
            </a:xfrm>
          </p:grpSpPr>
          <p:grpSp>
            <p:nvGrpSpPr>
              <p:cNvPr id="26" name="Group 25">
                <a:extLst>
                  <a:ext uri="{FF2B5EF4-FFF2-40B4-BE49-F238E27FC236}">
                    <a16:creationId xmlns:a16="http://schemas.microsoft.com/office/drawing/2014/main" id="{2FBEE5F3-B4C3-4A4E-ADB4-1262739AED23}"/>
                  </a:ext>
                </a:extLst>
              </p:cNvPr>
              <p:cNvGrpSpPr/>
              <p:nvPr/>
            </p:nvGrpSpPr>
            <p:grpSpPr>
              <a:xfrm>
                <a:off x="1381328" y="1434217"/>
                <a:ext cx="3988340" cy="1172796"/>
                <a:chOff x="1381328" y="1434217"/>
                <a:chExt cx="3988340" cy="1172796"/>
              </a:xfrm>
            </p:grpSpPr>
            <p:grpSp>
              <p:nvGrpSpPr>
                <p:cNvPr id="28" name="Group 27">
                  <a:extLst>
                    <a:ext uri="{FF2B5EF4-FFF2-40B4-BE49-F238E27FC236}">
                      <a16:creationId xmlns:a16="http://schemas.microsoft.com/office/drawing/2014/main" id="{44EDF781-E63E-4928-AA7B-47091E998F42}"/>
                    </a:ext>
                  </a:extLst>
                </p:cNvPr>
                <p:cNvGrpSpPr/>
                <p:nvPr/>
              </p:nvGrpSpPr>
              <p:grpSpPr>
                <a:xfrm>
                  <a:off x="1381328" y="1434829"/>
                  <a:ext cx="3988340" cy="1172184"/>
                  <a:chOff x="1381328" y="1434829"/>
                  <a:chExt cx="3988340" cy="1172184"/>
                </a:xfrm>
              </p:grpSpPr>
              <p:sp>
                <p:nvSpPr>
                  <p:cNvPr id="30" name="Rectangle: Rounded Corners 29">
                    <a:extLst>
                      <a:ext uri="{FF2B5EF4-FFF2-40B4-BE49-F238E27FC236}">
                        <a16:creationId xmlns:a16="http://schemas.microsoft.com/office/drawing/2014/main" id="{D624CC8E-349B-4D52-84ED-47A6DB06B343}"/>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31" name="Rectangle: Rounded Corners 30">
                    <a:extLst>
                      <a:ext uri="{FF2B5EF4-FFF2-40B4-BE49-F238E27FC236}">
                        <a16:creationId xmlns:a16="http://schemas.microsoft.com/office/drawing/2014/main" id="{65C49F8A-6986-4B0F-8668-4B436C8AF79E}"/>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TextBox 28">
                  <a:extLst>
                    <a:ext uri="{FF2B5EF4-FFF2-40B4-BE49-F238E27FC236}">
                      <a16:creationId xmlns:a16="http://schemas.microsoft.com/office/drawing/2014/main" id="{8F9BDF65-E819-465C-A638-470B5BBB1ADF}"/>
                    </a:ext>
                  </a:extLst>
                </p:cNvPr>
                <p:cNvSpPr txBox="1"/>
                <p:nvPr/>
              </p:nvSpPr>
              <p:spPr>
                <a:xfrm>
                  <a:off x="1976717" y="1434217"/>
                  <a:ext cx="3251211" cy="400110"/>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Collect &amp; Consolidate Data</a:t>
                  </a:r>
                </a:p>
              </p:txBody>
            </p:sp>
          </p:grpSp>
          <p:sp>
            <p:nvSpPr>
              <p:cNvPr id="27" name="TextBox 26">
                <a:extLst>
                  <a:ext uri="{FF2B5EF4-FFF2-40B4-BE49-F238E27FC236}">
                    <a16:creationId xmlns:a16="http://schemas.microsoft.com/office/drawing/2014/main" id="{43B06949-40E7-46B3-A568-01AB147E024F}"/>
                  </a:ext>
                </a:extLst>
              </p:cNvPr>
              <p:cNvSpPr txBox="1"/>
              <p:nvPr/>
            </p:nvSpPr>
            <p:spPr>
              <a:xfrm>
                <a:off x="1562185" y="1893064"/>
                <a:ext cx="370372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Gather multi-source sales data (Excel sheets) and understand schema.</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33" name="Group 32">
            <a:extLst>
              <a:ext uri="{FF2B5EF4-FFF2-40B4-BE49-F238E27FC236}">
                <a16:creationId xmlns:a16="http://schemas.microsoft.com/office/drawing/2014/main" id="{25B761F6-5DB9-4DA5-B1D9-D59F4B34BD41}"/>
              </a:ext>
            </a:extLst>
          </p:cNvPr>
          <p:cNvGrpSpPr/>
          <p:nvPr/>
        </p:nvGrpSpPr>
        <p:grpSpPr>
          <a:xfrm>
            <a:off x="738779" y="3453359"/>
            <a:ext cx="4653866" cy="1173408"/>
            <a:chOff x="6919610" y="1433911"/>
            <a:chExt cx="4653866" cy="1173408"/>
          </a:xfrm>
        </p:grpSpPr>
        <p:grpSp>
          <p:nvGrpSpPr>
            <p:cNvPr id="34" name="Group 33">
              <a:extLst>
                <a:ext uri="{FF2B5EF4-FFF2-40B4-BE49-F238E27FC236}">
                  <a16:creationId xmlns:a16="http://schemas.microsoft.com/office/drawing/2014/main" id="{3BA967EC-2FC1-44F9-9F90-8FDD90E5A008}"/>
                </a:ext>
              </a:extLst>
            </p:cNvPr>
            <p:cNvGrpSpPr/>
            <p:nvPr/>
          </p:nvGrpSpPr>
          <p:grpSpPr>
            <a:xfrm>
              <a:off x="6919610" y="1736386"/>
              <a:ext cx="515566" cy="496110"/>
              <a:chOff x="1342417" y="1955260"/>
              <a:chExt cx="603115" cy="584775"/>
            </a:xfrm>
          </p:grpSpPr>
          <p:sp>
            <p:nvSpPr>
              <p:cNvPr id="42" name="Oval 41">
                <a:extLst>
                  <a:ext uri="{FF2B5EF4-FFF2-40B4-BE49-F238E27FC236}">
                    <a16:creationId xmlns:a16="http://schemas.microsoft.com/office/drawing/2014/main" id="{94208AF3-0F2C-427A-9E3D-9CB47C8B723E}"/>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43" name="Oval 42">
                <a:extLst>
                  <a:ext uri="{FF2B5EF4-FFF2-40B4-BE49-F238E27FC236}">
                    <a16:creationId xmlns:a16="http://schemas.microsoft.com/office/drawing/2014/main" id="{1544FD55-C41E-4C29-9371-25EB5C45A0F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4</a:t>
                </a:r>
              </a:p>
            </p:txBody>
          </p:sp>
        </p:grpSp>
        <p:grpSp>
          <p:nvGrpSpPr>
            <p:cNvPr id="35" name="Group 34">
              <a:extLst>
                <a:ext uri="{FF2B5EF4-FFF2-40B4-BE49-F238E27FC236}">
                  <a16:creationId xmlns:a16="http://schemas.microsoft.com/office/drawing/2014/main" id="{68F693FF-20BC-41C0-9714-BB2E7B1181C4}"/>
                </a:ext>
              </a:extLst>
            </p:cNvPr>
            <p:cNvGrpSpPr/>
            <p:nvPr/>
          </p:nvGrpSpPr>
          <p:grpSpPr>
            <a:xfrm>
              <a:off x="7585136" y="1433911"/>
              <a:ext cx="3988340" cy="1173408"/>
              <a:chOff x="1381328" y="1433605"/>
              <a:chExt cx="3988340" cy="1173408"/>
            </a:xfrm>
          </p:grpSpPr>
          <p:grpSp>
            <p:nvGrpSpPr>
              <p:cNvPr id="36" name="Group 35">
                <a:extLst>
                  <a:ext uri="{FF2B5EF4-FFF2-40B4-BE49-F238E27FC236}">
                    <a16:creationId xmlns:a16="http://schemas.microsoft.com/office/drawing/2014/main" id="{61B76429-847A-4A58-A656-B30BD733F7AB}"/>
                  </a:ext>
                </a:extLst>
              </p:cNvPr>
              <p:cNvGrpSpPr/>
              <p:nvPr/>
            </p:nvGrpSpPr>
            <p:grpSpPr>
              <a:xfrm>
                <a:off x="1381328" y="1433605"/>
                <a:ext cx="3988340" cy="1173408"/>
                <a:chOff x="1381328" y="1433605"/>
                <a:chExt cx="3988340" cy="1173408"/>
              </a:xfrm>
            </p:grpSpPr>
            <p:grpSp>
              <p:nvGrpSpPr>
                <p:cNvPr id="38" name="Group 37">
                  <a:extLst>
                    <a:ext uri="{FF2B5EF4-FFF2-40B4-BE49-F238E27FC236}">
                      <a16:creationId xmlns:a16="http://schemas.microsoft.com/office/drawing/2014/main" id="{35AB8DCD-1B22-4331-AB93-F0D09D45070B}"/>
                    </a:ext>
                  </a:extLst>
                </p:cNvPr>
                <p:cNvGrpSpPr/>
                <p:nvPr/>
              </p:nvGrpSpPr>
              <p:grpSpPr>
                <a:xfrm>
                  <a:off x="1381328" y="1434829"/>
                  <a:ext cx="3988340" cy="1172184"/>
                  <a:chOff x="1381328" y="1434829"/>
                  <a:chExt cx="3988340" cy="1172184"/>
                </a:xfrm>
              </p:grpSpPr>
              <p:sp>
                <p:nvSpPr>
                  <p:cNvPr id="40" name="Rectangle: Rounded Corners 39">
                    <a:extLst>
                      <a:ext uri="{FF2B5EF4-FFF2-40B4-BE49-F238E27FC236}">
                        <a16:creationId xmlns:a16="http://schemas.microsoft.com/office/drawing/2014/main" id="{9E8E0687-529A-457D-8CB6-34EF919B1591}"/>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41" name="Rectangle: Rounded Corners 40">
                    <a:extLst>
                      <a:ext uri="{FF2B5EF4-FFF2-40B4-BE49-F238E27FC236}">
                        <a16:creationId xmlns:a16="http://schemas.microsoft.com/office/drawing/2014/main" id="{5DA7EFF5-C8D7-41DB-920A-64F34FFE441C}"/>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Box 38">
                  <a:extLst>
                    <a:ext uri="{FF2B5EF4-FFF2-40B4-BE49-F238E27FC236}">
                      <a16:creationId xmlns:a16="http://schemas.microsoft.com/office/drawing/2014/main" id="{58C717FF-EB58-44E4-BBF4-A6526FD5923D}"/>
                    </a:ext>
                  </a:extLst>
                </p:cNvPr>
                <p:cNvSpPr txBox="1"/>
                <p:nvPr/>
              </p:nvSpPr>
              <p:spPr>
                <a:xfrm>
                  <a:off x="1859698" y="1433605"/>
                  <a:ext cx="3031599" cy="338554"/>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Pre-processing &amp; Cleaning</a:t>
                  </a:r>
                </a:p>
              </p:txBody>
            </p:sp>
          </p:grpSp>
          <p:sp>
            <p:nvSpPr>
              <p:cNvPr id="37" name="TextBox 36">
                <a:extLst>
                  <a:ext uri="{FF2B5EF4-FFF2-40B4-BE49-F238E27FC236}">
                    <a16:creationId xmlns:a16="http://schemas.microsoft.com/office/drawing/2014/main" id="{562B146E-F93E-4760-BE00-6323D1BFD5E3}"/>
                  </a:ext>
                </a:extLst>
              </p:cNvPr>
              <p:cNvSpPr txBox="1"/>
              <p:nvPr/>
            </p:nvSpPr>
            <p:spPr>
              <a:xfrm>
                <a:off x="1546421" y="1893064"/>
                <a:ext cx="3584922"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Handle nulls, join tables, format dates, and normalize columns.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44" name="Group 43">
            <a:extLst>
              <a:ext uri="{FF2B5EF4-FFF2-40B4-BE49-F238E27FC236}">
                <a16:creationId xmlns:a16="http://schemas.microsoft.com/office/drawing/2014/main" id="{13ABB51D-93B4-4559-9723-16F56AB8FD1A}"/>
              </a:ext>
            </a:extLst>
          </p:cNvPr>
          <p:cNvGrpSpPr/>
          <p:nvPr/>
        </p:nvGrpSpPr>
        <p:grpSpPr>
          <a:xfrm>
            <a:off x="715802" y="5423783"/>
            <a:ext cx="4653866" cy="1172184"/>
            <a:chOff x="6919610" y="1435135"/>
            <a:chExt cx="4653866" cy="1172184"/>
          </a:xfrm>
        </p:grpSpPr>
        <p:grpSp>
          <p:nvGrpSpPr>
            <p:cNvPr id="45" name="Group 44">
              <a:extLst>
                <a:ext uri="{FF2B5EF4-FFF2-40B4-BE49-F238E27FC236}">
                  <a16:creationId xmlns:a16="http://schemas.microsoft.com/office/drawing/2014/main" id="{2F10BEBF-CAA9-4E1C-8804-9AD4FEBC11FC}"/>
                </a:ext>
              </a:extLst>
            </p:cNvPr>
            <p:cNvGrpSpPr/>
            <p:nvPr/>
          </p:nvGrpSpPr>
          <p:grpSpPr>
            <a:xfrm>
              <a:off x="6919610" y="1736386"/>
              <a:ext cx="515566" cy="496110"/>
              <a:chOff x="1342417" y="1955260"/>
              <a:chExt cx="603115" cy="584775"/>
            </a:xfrm>
          </p:grpSpPr>
          <p:sp>
            <p:nvSpPr>
              <p:cNvPr id="53" name="Oval 52">
                <a:extLst>
                  <a:ext uri="{FF2B5EF4-FFF2-40B4-BE49-F238E27FC236}">
                    <a16:creationId xmlns:a16="http://schemas.microsoft.com/office/drawing/2014/main" id="{A23A690E-7952-4904-9432-983B4AE651EA}"/>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54" name="Oval 53">
                <a:extLst>
                  <a:ext uri="{FF2B5EF4-FFF2-40B4-BE49-F238E27FC236}">
                    <a16:creationId xmlns:a16="http://schemas.microsoft.com/office/drawing/2014/main" id="{86C8023A-F416-463A-8EB7-8AC1B7725EF9}"/>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5</a:t>
                </a:r>
              </a:p>
            </p:txBody>
          </p:sp>
        </p:grpSp>
        <p:grpSp>
          <p:nvGrpSpPr>
            <p:cNvPr id="46" name="Group 45">
              <a:extLst>
                <a:ext uri="{FF2B5EF4-FFF2-40B4-BE49-F238E27FC236}">
                  <a16:creationId xmlns:a16="http://schemas.microsoft.com/office/drawing/2014/main" id="{2FD70D27-79C1-4CB8-9C88-50C0AD4D1C43}"/>
                </a:ext>
              </a:extLst>
            </p:cNvPr>
            <p:cNvGrpSpPr/>
            <p:nvPr/>
          </p:nvGrpSpPr>
          <p:grpSpPr>
            <a:xfrm>
              <a:off x="7585136" y="1435135"/>
              <a:ext cx="3988340" cy="1172184"/>
              <a:chOff x="1381328" y="1434829"/>
              <a:chExt cx="3988340" cy="1172184"/>
            </a:xfrm>
          </p:grpSpPr>
          <p:grpSp>
            <p:nvGrpSpPr>
              <p:cNvPr id="47" name="Group 46">
                <a:extLst>
                  <a:ext uri="{FF2B5EF4-FFF2-40B4-BE49-F238E27FC236}">
                    <a16:creationId xmlns:a16="http://schemas.microsoft.com/office/drawing/2014/main" id="{FB466A84-A327-402E-B0EE-240358F469A9}"/>
                  </a:ext>
                </a:extLst>
              </p:cNvPr>
              <p:cNvGrpSpPr/>
              <p:nvPr/>
            </p:nvGrpSpPr>
            <p:grpSpPr>
              <a:xfrm>
                <a:off x="1381328" y="1434829"/>
                <a:ext cx="3988340" cy="1172184"/>
                <a:chOff x="1381328" y="1434829"/>
                <a:chExt cx="3988340" cy="1172184"/>
              </a:xfrm>
            </p:grpSpPr>
            <p:grpSp>
              <p:nvGrpSpPr>
                <p:cNvPr id="49" name="Group 48">
                  <a:extLst>
                    <a:ext uri="{FF2B5EF4-FFF2-40B4-BE49-F238E27FC236}">
                      <a16:creationId xmlns:a16="http://schemas.microsoft.com/office/drawing/2014/main" id="{E38C62B5-1764-446B-B8BD-582328EDE665}"/>
                    </a:ext>
                  </a:extLst>
                </p:cNvPr>
                <p:cNvGrpSpPr/>
                <p:nvPr/>
              </p:nvGrpSpPr>
              <p:grpSpPr>
                <a:xfrm>
                  <a:off x="1381328" y="1434829"/>
                  <a:ext cx="3988340" cy="1172184"/>
                  <a:chOff x="1381328" y="1434829"/>
                  <a:chExt cx="3988340" cy="1172184"/>
                </a:xfrm>
              </p:grpSpPr>
              <p:sp>
                <p:nvSpPr>
                  <p:cNvPr id="51" name="Rectangle: Rounded Corners 50">
                    <a:extLst>
                      <a:ext uri="{FF2B5EF4-FFF2-40B4-BE49-F238E27FC236}">
                        <a16:creationId xmlns:a16="http://schemas.microsoft.com/office/drawing/2014/main" id="{2EF5203A-A08B-49A0-AE56-3C8F4E78657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52" name="Rectangle: Rounded Corners 51">
                    <a:extLst>
                      <a:ext uri="{FF2B5EF4-FFF2-40B4-BE49-F238E27FC236}">
                        <a16:creationId xmlns:a16="http://schemas.microsoft.com/office/drawing/2014/main" id="{DA02AB28-1830-431E-983F-6887ADC3BDD6}"/>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CCFB88F7-E9DF-47EA-9A63-46EC97BB4623}"/>
                    </a:ext>
                  </a:extLst>
                </p:cNvPr>
                <p:cNvSpPr txBox="1"/>
                <p:nvPr/>
              </p:nvSpPr>
              <p:spPr>
                <a:xfrm>
                  <a:off x="1569398" y="1444250"/>
                  <a:ext cx="3562194" cy="338554"/>
                </a:xfrm>
                <a:prstGeom prst="rect">
                  <a:avLst/>
                </a:prstGeom>
                <a:noFill/>
              </p:spPr>
              <p:txBody>
                <a:bodyPr wrap="none" rtlCol="0">
                  <a:spAutoFit/>
                </a:bodyPr>
                <a:lstStyle>
                  <a:defPPr marR="0" lvl="0" algn="l" rtl="0">
                    <a:lnSpc>
                      <a:spcPct val="100000"/>
                    </a:lnSpc>
                    <a:spcBef>
                      <a:spcPts val="0"/>
                    </a:spcBef>
                    <a:spcAft>
                      <a:spcPts val="0"/>
                    </a:spcAft>
                    <a:defRPr/>
                  </a:defPPr>
                  <a:lvl1pPr>
                    <a:defRPr sz="1600" b="1">
                      <a:solidFill>
                        <a:schemeClr val="bg1">
                          <a:lumMod val="95000"/>
                        </a:schemeClr>
                      </a:solidFill>
                      <a:latin typeface="Poppins" panose="020B0604020202020204" charset="0"/>
                      <a:cs typeface="Poppins" panose="020B0604020202020204" charset="0"/>
                    </a:defRPr>
                  </a:lvl1pPr>
                </a:lstStyle>
                <a:p>
                  <a:r>
                    <a:rPr lang="en-IN" dirty="0"/>
                    <a:t>Exploratory Data Analysis (EDA)</a:t>
                  </a:r>
                </a:p>
              </p:txBody>
            </p:sp>
          </p:grpSp>
          <p:sp>
            <p:nvSpPr>
              <p:cNvPr id="48" name="TextBox 47">
                <a:extLst>
                  <a:ext uri="{FF2B5EF4-FFF2-40B4-BE49-F238E27FC236}">
                    <a16:creationId xmlns:a16="http://schemas.microsoft.com/office/drawing/2014/main" id="{E03AD762-7D6E-4041-9E82-C8162B932722}"/>
                  </a:ext>
                </a:extLst>
              </p:cNvPr>
              <p:cNvSpPr txBox="1"/>
              <p:nvPr/>
            </p:nvSpPr>
            <p:spPr>
              <a:xfrm>
                <a:off x="1528064" y="1893064"/>
                <a:ext cx="3603279"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Visualize trends, compare performance, and extract key insights.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66" name="Group 65">
            <a:extLst>
              <a:ext uri="{FF2B5EF4-FFF2-40B4-BE49-F238E27FC236}">
                <a16:creationId xmlns:a16="http://schemas.microsoft.com/office/drawing/2014/main" id="{083E314C-FD29-4853-A3B8-B4A0D19F605D}"/>
              </a:ext>
            </a:extLst>
          </p:cNvPr>
          <p:cNvGrpSpPr/>
          <p:nvPr/>
        </p:nvGrpSpPr>
        <p:grpSpPr>
          <a:xfrm>
            <a:off x="6919610" y="3420323"/>
            <a:ext cx="4653866" cy="1196899"/>
            <a:chOff x="6919610" y="1435135"/>
            <a:chExt cx="4653866" cy="1196899"/>
          </a:xfrm>
        </p:grpSpPr>
        <p:grpSp>
          <p:nvGrpSpPr>
            <p:cNvPr id="67" name="Group 66">
              <a:extLst>
                <a:ext uri="{FF2B5EF4-FFF2-40B4-BE49-F238E27FC236}">
                  <a16:creationId xmlns:a16="http://schemas.microsoft.com/office/drawing/2014/main" id="{CB5166AC-044A-438B-BE88-D3A913A5DC12}"/>
                </a:ext>
              </a:extLst>
            </p:cNvPr>
            <p:cNvGrpSpPr/>
            <p:nvPr/>
          </p:nvGrpSpPr>
          <p:grpSpPr>
            <a:xfrm>
              <a:off x="6919610" y="1736386"/>
              <a:ext cx="515566" cy="496110"/>
              <a:chOff x="1342417" y="1955260"/>
              <a:chExt cx="603115" cy="584775"/>
            </a:xfrm>
          </p:grpSpPr>
          <p:sp>
            <p:nvSpPr>
              <p:cNvPr id="75" name="Oval 74">
                <a:extLst>
                  <a:ext uri="{FF2B5EF4-FFF2-40B4-BE49-F238E27FC236}">
                    <a16:creationId xmlns:a16="http://schemas.microsoft.com/office/drawing/2014/main" id="{CD174C2B-4C25-496A-916E-6EC07BF44514}"/>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76" name="Oval 75">
                <a:extLst>
                  <a:ext uri="{FF2B5EF4-FFF2-40B4-BE49-F238E27FC236}">
                    <a16:creationId xmlns:a16="http://schemas.microsoft.com/office/drawing/2014/main" id="{71449820-6234-4F87-9A9A-EF0F3A52A94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3</a:t>
                </a:r>
              </a:p>
            </p:txBody>
          </p:sp>
        </p:grpSp>
        <p:grpSp>
          <p:nvGrpSpPr>
            <p:cNvPr id="68" name="Group 67">
              <a:extLst>
                <a:ext uri="{FF2B5EF4-FFF2-40B4-BE49-F238E27FC236}">
                  <a16:creationId xmlns:a16="http://schemas.microsoft.com/office/drawing/2014/main" id="{FA2FF067-0F24-4F0E-BB1C-B267C0AB36F0}"/>
                </a:ext>
              </a:extLst>
            </p:cNvPr>
            <p:cNvGrpSpPr/>
            <p:nvPr/>
          </p:nvGrpSpPr>
          <p:grpSpPr>
            <a:xfrm>
              <a:off x="7585136" y="1435135"/>
              <a:ext cx="3988340" cy="1196899"/>
              <a:chOff x="1381328" y="1434829"/>
              <a:chExt cx="3988340" cy="1196899"/>
            </a:xfrm>
          </p:grpSpPr>
          <p:grpSp>
            <p:nvGrpSpPr>
              <p:cNvPr id="69" name="Group 68">
                <a:extLst>
                  <a:ext uri="{FF2B5EF4-FFF2-40B4-BE49-F238E27FC236}">
                    <a16:creationId xmlns:a16="http://schemas.microsoft.com/office/drawing/2014/main" id="{9D0BC41F-907D-4514-8C9C-E73AEF850A4A}"/>
                  </a:ext>
                </a:extLst>
              </p:cNvPr>
              <p:cNvGrpSpPr/>
              <p:nvPr/>
            </p:nvGrpSpPr>
            <p:grpSpPr>
              <a:xfrm>
                <a:off x="1381328" y="1434829"/>
                <a:ext cx="3988340" cy="1172184"/>
                <a:chOff x="1381328" y="1434829"/>
                <a:chExt cx="3988340" cy="1172184"/>
              </a:xfrm>
            </p:grpSpPr>
            <p:grpSp>
              <p:nvGrpSpPr>
                <p:cNvPr id="71" name="Group 70">
                  <a:extLst>
                    <a:ext uri="{FF2B5EF4-FFF2-40B4-BE49-F238E27FC236}">
                      <a16:creationId xmlns:a16="http://schemas.microsoft.com/office/drawing/2014/main" id="{892EABF6-5D86-4055-91E0-A615C2AC3E8F}"/>
                    </a:ext>
                  </a:extLst>
                </p:cNvPr>
                <p:cNvGrpSpPr/>
                <p:nvPr/>
              </p:nvGrpSpPr>
              <p:grpSpPr>
                <a:xfrm>
                  <a:off x="1381328" y="1434829"/>
                  <a:ext cx="3988340" cy="1172184"/>
                  <a:chOff x="1381328" y="1434829"/>
                  <a:chExt cx="3988340" cy="1172184"/>
                </a:xfrm>
              </p:grpSpPr>
              <p:sp>
                <p:nvSpPr>
                  <p:cNvPr id="73" name="Rectangle: Rounded Corners 72">
                    <a:extLst>
                      <a:ext uri="{FF2B5EF4-FFF2-40B4-BE49-F238E27FC236}">
                        <a16:creationId xmlns:a16="http://schemas.microsoft.com/office/drawing/2014/main" id="{C346E881-C62B-4D7C-9B95-A54F2ED586A2}"/>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74" name="Rectangle: Rounded Corners 73">
                    <a:extLst>
                      <a:ext uri="{FF2B5EF4-FFF2-40B4-BE49-F238E27FC236}">
                        <a16:creationId xmlns:a16="http://schemas.microsoft.com/office/drawing/2014/main" id="{F0A7A4F5-E0B6-4EFE-9737-634C9FC71115}"/>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TextBox 71">
                  <a:extLst>
                    <a:ext uri="{FF2B5EF4-FFF2-40B4-BE49-F238E27FC236}">
                      <a16:creationId xmlns:a16="http://schemas.microsoft.com/office/drawing/2014/main" id="{A2CD427E-0952-4B14-B432-2BE2E30E4A11}"/>
                    </a:ext>
                  </a:extLst>
                </p:cNvPr>
                <p:cNvSpPr txBox="1"/>
                <p:nvPr/>
              </p:nvSpPr>
              <p:spPr>
                <a:xfrm>
                  <a:off x="1562185" y="1443506"/>
                  <a:ext cx="3687228"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Data Loading &amp; Initial Exploration</a:t>
                  </a:r>
                </a:p>
              </p:txBody>
            </p:sp>
          </p:grpSp>
          <p:sp>
            <p:nvSpPr>
              <p:cNvPr id="70" name="TextBox 69">
                <a:extLst>
                  <a:ext uri="{FF2B5EF4-FFF2-40B4-BE49-F238E27FC236}">
                    <a16:creationId xmlns:a16="http://schemas.microsoft.com/office/drawing/2014/main" id="{69E30CEB-3954-4594-84AC-00D2BD922791}"/>
                  </a:ext>
                </a:extLst>
              </p:cNvPr>
              <p:cNvSpPr txBox="1"/>
              <p:nvPr/>
            </p:nvSpPr>
            <p:spPr>
              <a:xfrm>
                <a:off x="1562185" y="1893064"/>
                <a:ext cx="3622090" cy="738664"/>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Load into </a:t>
                </a:r>
                <a:r>
                  <a:rPr lang="en-IN" dirty="0" err="1"/>
                  <a:t>Jupyter</a:t>
                </a:r>
                <a:r>
                  <a:rPr lang="en-IN" dirty="0"/>
                  <a:t> Notebook </a:t>
                </a:r>
                <a:r>
                  <a:rPr lang="en-GB" dirty="0">
                    <a:solidFill>
                      <a:schemeClr val="tx1">
                        <a:lumMod val="75000"/>
                        <a:lumOff val="25000"/>
                      </a:schemeClr>
                    </a:solidFill>
                    <a:latin typeface="Poppins" panose="020B0604020202020204" charset="0"/>
                    <a:cs typeface="Poppins" panose="020B0604020202020204" charset="0"/>
                  </a:rPr>
                  <a:t>for initial profiling and data understanding using Python.</a:t>
                </a:r>
                <a:endParaRPr lang="en-IN" dirty="0">
                  <a:solidFill>
                    <a:schemeClr val="tx1">
                      <a:lumMod val="75000"/>
                      <a:lumOff val="25000"/>
                    </a:schemeClr>
                  </a:solidFill>
                  <a:latin typeface="Poppins" panose="020B0604020202020204" charset="0"/>
                  <a:cs typeface="Poppins" panose="020B0604020202020204" charset="0"/>
                </a:endParaRPr>
              </a:p>
            </p:txBody>
          </p:sp>
        </p:grpSp>
      </p:grpSp>
      <p:sp>
        <p:nvSpPr>
          <p:cNvPr id="23" name="Arrow: Right 22">
            <a:extLst>
              <a:ext uri="{FF2B5EF4-FFF2-40B4-BE49-F238E27FC236}">
                <a16:creationId xmlns:a16="http://schemas.microsoft.com/office/drawing/2014/main" id="{07B9B53A-B034-4382-A896-C2726EE95972}"/>
              </a:ext>
            </a:extLst>
          </p:cNvPr>
          <p:cNvSpPr/>
          <p:nvPr/>
        </p:nvSpPr>
        <p:spPr>
          <a:xfrm>
            <a:off x="5711497" y="1919825"/>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3889887A-74E6-40EB-B837-1877233C60FC}"/>
              </a:ext>
            </a:extLst>
          </p:cNvPr>
          <p:cNvSpPr/>
          <p:nvPr/>
        </p:nvSpPr>
        <p:spPr>
          <a:xfrm flipH="1">
            <a:off x="5711497" y="3834922"/>
            <a:ext cx="884903" cy="252881"/>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Right 79">
            <a:extLst>
              <a:ext uri="{FF2B5EF4-FFF2-40B4-BE49-F238E27FC236}">
                <a16:creationId xmlns:a16="http://schemas.microsoft.com/office/drawing/2014/main" id="{6FA1A312-DD06-4728-96F8-F8B412D92DA6}"/>
              </a:ext>
            </a:extLst>
          </p:cNvPr>
          <p:cNvSpPr/>
          <p:nvPr/>
        </p:nvSpPr>
        <p:spPr>
          <a:xfrm rot="5400000">
            <a:off x="9271597" y="2882540"/>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Arrow: Right 80">
            <a:extLst>
              <a:ext uri="{FF2B5EF4-FFF2-40B4-BE49-F238E27FC236}">
                <a16:creationId xmlns:a16="http://schemas.microsoft.com/office/drawing/2014/main" id="{472CC1FB-C494-4C5B-A225-88F6655DA517}"/>
              </a:ext>
            </a:extLst>
          </p:cNvPr>
          <p:cNvSpPr/>
          <p:nvPr/>
        </p:nvSpPr>
        <p:spPr>
          <a:xfrm rot="5400000">
            <a:off x="3024831" y="4909703"/>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Google Shape;147;p2">
            <a:extLst>
              <a:ext uri="{FF2B5EF4-FFF2-40B4-BE49-F238E27FC236}">
                <a16:creationId xmlns:a16="http://schemas.microsoft.com/office/drawing/2014/main" id="{FE671C9F-19B6-4496-AED5-59042014B1D2}"/>
              </a:ext>
            </a:extLst>
          </p:cNvPr>
          <p:cNvSpPr txBox="1">
            <a:spLocks/>
          </p:cNvSpPr>
          <p:nvPr/>
        </p:nvSpPr>
        <p:spPr>
          <a:xfrm>
            <a:off x="463043" y="421813"/>
            <a:ext cx="4070857" cy="98488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latin typeface="Poppins" panose="020B0604020202020204" charset="0"/>
                <a:cs typeface="Poppins" panose="020B0604020202020204" charset="0"/>
              </a:rPr>
              <a:t>Project Workflow</a:t>
            </a:r>
          </a:p>
          <a:p>
            <a:endParaRPr lang="en-US" sz="3200" dirty="0">
              <a:solidFill>
                <a:schemeClr val="tx1">
                  <a:lumMod val="75000"/>
                  <a:lumOff val="25000"/>
                </a:schemeClr>
              </a:solidFill>
            </a:endParaRPr>
          </a:p>
        </p:txBody>
      </p:sp>
    </p:spTree>
    <p:extLst>
      <p:ext uri="{BB962C8B-B14F-4D97-AF65-F5344CB8AC3E}">
        <p14:creationId xmlns:p14="http://schemas.microsoft.com/office/powerpoint/2010/main" val="71110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9</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6168342"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Exploratory Data Analysis</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91148164"/>
      </p:ext>
    </p:extLst>
  </p:cSld>
  <p:clrMapOvr>
    <a:masterClrMapping/>
  </p:clrMapOvr>
</p:sld>
</file>

<file path=ppt/theme/theme1.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989</TotalTime>
  <Words>1392</Words>
  <Application>Microsoft Office PowerPoint</Application>
  <PresentationFormat>Widescreen</PresentationFormat>
  <Paragraphs>247</Paragraphs>
  <Slides>31</Slides>
  <Notes>31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Calibri</vt:lpstr>
      <vt:lpstr>Poppins</vt:lpstr>
      <vt:lpstr>Source Sans Pro</vt:lpstr>
      <vt:lpstr>Comic Sans MS</vt:lpstr>
      <vt:lpstr>1_Office Theme</vt:lpstr>
      <vt:lpstr>1_Office Theme</vt:lpstr>
      <vt:lpstr>PowerPoint Presentation</vt:lpstr>
      <vt:lpstr>Agenda</vt:lpstr>
      <vt:lpstr> </vt:lpstr>
      <vt:lpstr>PowerPoint Presentation</vt:lpstr>
      <vt:lpstr> </vt:lpstr>
      <vt:lpstr>PowerPoint Presentation</vt:lpstr>
      <vt:lpstr> </vt:lpstr>
      <vt:lpstr>PowerPoint Presentation</vt:lpstr>
      <vt:lpstr> </vt:lpstr>
      <vt:lpstr>PowerPoint Presentation</vt:lpstr>
      <vt:lpstr>PowerPoint Presentation</vt:lpstr>
      <vt:lpstr>PowerPoint Presentation</vt:lpstr>
      <vt:lpstr>PowerPoint Presentation</vt:lpstr>
      <vt:lpstr>PowerPoint Presentation</vt:lpstr>
      <vt:lpstr> </vt:lpstr>
      <vt:lpstr>Monthly Sales Trend Over Time</vt:lpstr>
      <vt:lpstr>Top 10 Products by Revenue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Suman Sadhukhan</dc:creator>
  <cp:lastModifiedBy>DeLL</cp:lastModifiedBy>
  <cp:revision>57</cp:revision>
  <dcterms:created xsi:type="dcterms:W3CDTF">2022-09-23T13:48:30Z</dcterms:created>
  <dcterms:modified xsi:type="dcterms:W3CDTF">2025-10-22T05:58:11Z</dcterms:modified>
</cp:coreProperties>
</file>